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9144000"/>
  <p:notesSz cx="6858000" cy="9144000"/>
  <p:embeddedFontLst>
    <p:embeddedFont>
      <p:font typeface="Gill Sans"/>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Gill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GillSans-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3" name="Google Shape;14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6" name="Google Shape;15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9" name="Google Shape;17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00" name="Google Shape;30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12" name="Google Shape;31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9" name="Google Shape;12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1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4" name="Google Shape;74;p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 name="Shape 27"/>
        <p:cNvGrpSpPr/>
        <p:nvPr/>
      </p:nvGrpSpPr>
      <p:grpSpPr>
        <a:xfrm>
          <a:off x="0" y="0"/>
          <a:ext cx="0" cy="0"/>
          <a:chOff x="0" y="0"/>
          <a:chExt cx="0" cy="0"/>
        </a:xfrm>
      </p:grpSpPr>
      <p:sp>
        <p:nvSpPr>
          <p:cNvPr id="28" name="Google Shape;28;p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6"/>
          <p:cNvSpPr/>
          <p:nvPr>
            <p:ph idx="2" type="pic"/>
          </p:nvPr>
        </p:nvSpPr>
        <p:spPr>
          <a:xfrm>
            <a:off x="1792288" y="612775"/>
            <a:ext cx="5486400" cy="4114800"/>
          </a:xfrm>
          <a:prstGeom prst="rect">
            <a:avLst/>
          </a:prstGeom>
          <a:noFill/>
          <a:ln>
            <a:noFill/>
          </a:ln>
        </p:spPr>
      </p:sp>
      <p:sp>
        <p:nvSpPr>
          <p:cNvPr id="42" name="Google Shape;42;p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3" name="Google Shape;4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 name="Google Shape;49;p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7" name="Google Shape;67;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8" name="Google Shape;6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7.png"/><Relationship Id="rId13" Type="http://schemas.openxmlformats.org/officeDocument/2006/relationships/image" Target="../media/image33.png"/><Relationship Id="rId12"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26.png"/><Relationship Id="rId9" Type="http://schemas.openxmlformats.org/officeDocument/2006/relationships/image" Target="../media/image32.png"/><Relationship Id="rId14" Type="http://schemas.openxmlformats.org/officeDocument/2006/relationships/image" Target="../media/image43.png"/><Relationship Id="rId5" Type="http://schemas.openxmlformats.org/officeDocument/2006/relationships/image" Target="../media/image20.png"/><Relationship Id="rId6" Type="http://schemas.openxmlformats.org/officeDocument/2006/relationships/image" Target="../media/image35.jpg"/><Relationship Id="rId7" Type="http://schemas.openxmlformats.org/officeDocument/2006/relationships/image" Target="../media/image41.jpg"/><Relationship Id="rId8"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685800" y="1751012"/>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8000"/>
              <a:buFont typeface="Calibri"/>
              <a:buNone/>
            </a:pPr>
            <a:r>
              <a:rPr b="1" i="0" lang="en-US" sz="8000" u="none">
                <a:solidFill>
                  <a:schemeClr val="dk1"/>
                </a:solidFill>
                <a:latin typeface="Calibri"/>
                <a:ea typeface="Calibri"/>
                <a:cs typeface="Calibri"/>
                <a:sym typeface="Calibri"/>
              </a:rPr>
              <a:t>Software Engineering</a:t>
            </a:r>
            <a:endParaRPr/>
          </a:p>
        </p:txBody>
      </p:sp>
      <p:sp>
        <p:nvSpPr>
          <p:cNvPr id="89" name="Google Shape;89;p13"/>
          <p:cNvSpPr txBox="1"/>
          <p:nvPr>
            <p:ph idx="1" type="subTitle"/>
          </p:nvPr>
        </p:nvSpPr>
        <p:spPr>
          <a:xfrm>
            <a:off x="1371600" y="4114800"/>
            <a:ext cx="6629400" cy="2057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1800"/>
              <a:buNone/>
            </a:pPr>
            <a:r>
              <a:t/>
            </a:r>
            <a:endParaRPr b="1" i="0" sz="1800" u="none">
              <a:solidFill>
                <a:srgbClr val="898989"/>
              </a:solidFill>
              <a:latin typeface="Calibri"/>
              <a:ea typeface="Calibri"/>
              <a:cs typeface="Calibri"/>
              <a:sym typeface="Calibri"/>
            </a:endParaRPr>
          </a:p>
          <a:p>
            <a:pPr indent="0" lvl="0" marL="0" rtl="0" algn="ctr">
              <a:lnSpc>
                <a:spcPct val="100000"/>
              </a:lnSpc>
              <a:spcBef>
                <a:spcPts val="960"/>
              </a:spcBef>
              <a:spcAft>
                <a:spcPts val="0"/>
              </a:spcAft>
              <a:buClr>
                <a:srgbClr val="898989"/>
              </a:buClr>
              <a:buSzPts val="4800"/>
              <a:buNone/>
            </a:pPr>
            <a:r>
              <a:rPr b="1" i="0" lang="en-US" sz="4800" u="none">
                <a:solidFill>
                  <a:srgbClr val="898989"/>
                </a:solidFill>
                <a:latin typeface="Calibri"/>
                <a:ea typeface="Calibri"/>
                <a:cs typeface="Calibri"/>
                <a:sym typeface="Calibri"/>
              </a:rPr>
              <a:t>Lecture 8</a:t>
            </a:r>
            <a:endParaRPr b="1" i="0" sz="4800" u="none">
              <a:solidFill>
                <a:srgbClr val="898989"/>
              </a:solidFill>
              <a:latin typeface="Calibri"/>
              <a:ea typeface="Calibri"/>
              <a:cs typeface="Calibri"/>
              <a:sym typeface="Calibri"/>
            </a:endParaRPr>
          </a:p>
          <a:p>
            <a:pPr indent="0" lvl="0" marL="0" rtl="0" algn="ctr">
              <a:lnSpc>
                <a:spcPct val="100000"/>
              </a:lnSpc>
              <a:spcBef>
                <a:spcPts val="880"/>
              </a:spcBef>
              <a:spcAft>
                <a:spcPts val="0"/>
              </a:spcAft>
              <a:buClr>
                <a:srgbClr val="00B050"/>
              </a:buClr>
              <a:buSzPts val="4400"/>
              <a:buNone/>
            </a:pPr>
            <a:r>
              <a:rPr b="1" i="0" lang="en-US" sz="4400" u="none">
                <a:solidFill>
                  <a:srgbClr val="00B050"/>
                </a:solidFill>
                <a:latin typeface="Calibri"/>
                <a:ea typeface="Calibri"/>
                <a:cs typeface="Calibri"/>
                <a:sym typeface="Calibri"/>
              </a:rPr>
              <a:t>(Issue/Bug Tracking)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Terminology</a:t>
            </a:r>
            <a:endParaRPr/>
          </a:p>
        </p:txBody>
      </p:sp>
      <p:sp>
        <p:nvSpPr>
          <p:cNvPr id="140" name="Google Shape;140;p22"/>
          <p:cNvSpPr txBox="1"/>
          <p:nvPr>
            <p:ph idx="1" type="body"/>
          </p:nvPr>
        </p:nvSpPr>
        <p:spPr>
          <a:xfrm>
            <a:off x="457200" y="1143000"/>
            <a:ext cx="8229600" cy="45259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Failure</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160"/>
              </a:spcBef>
              <a:spcAft>
                <a:spcPts val="0"/>
              </a:spcAft>
              <a:buClr>
                <a:schemeClr val="dk1"/>
              </a:buClr>
              <a:buSzPts val="800"/>
              <a:buFont typeface="Arial"/>
              <a:buNone/>
            </a:pPr>
            <a:r>
              <a:t/>
            </a:r>
            <a:endParaRPr b="0" i="0" sz="800" u="none" cap="none" strike="noStrike">
              <a:solidFill>
                <a:schemeClr val="dk1"/>
              </a:solidFill>
              <a:latin typeface="Calibri"/>
              <a:ea typeface="Calibri"/>
              <a:cs typeface="Calibri"/>
              <a:sym typeface="Calibri"/>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 </a:t>
            </a:r>
            <a:r>
              <a:rPr b="0" i="0" lang="en-US" sz="2200" u="none" cap="none" strike="noStrike">
                <a:solidFill>
                  <a:schemeClr val="dk2"/>
                </a:solidFill>
                <a:latin typeface="Calibri"/>
                <a:ea typeface="Calibri"/>
                <a:cs typeface="Calibri"/>
                <a:sym typeface="Calibri"/>
              </a:rPr>
              <a:t>inability of a system or component to perform its required functions</a:t>
            </a:r>
            <a:r>
              <a:rPr b="0" i="0" lang="en-US" sz="2200" u="none" cap="none" strike="noStrike">
                <a:solidFill>
                  <a:schemeClr val="dk1"/>
                </a:solidFill>
                <a:latin typeface="Calibri"/>
                <a:ea typeface="Calibri"/>
                <a:cs typeface="Calibri"/>
                <a:sym typeface="Calibri"/>
              </a:rPr>
              <a:t> within specified performance requirements .</a:t>
            </a:r>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A manifest </a:t>
            </a:r>
            <a:r>
              <a:rPr b="0" i="0" lang="en-US" sz="2200" u="none" cap="none" strike="noStrike">
                <a:solidFill>
                  <a:schemeClr val="dk2"/>
                </a:solidFill>
                <a:latin typeface="Calibri"/>
                <a:ea typeface="Calibri"/>
                <a:cs typeface="Calibri"/>
                <a:sym typeface="Calibri"/>
              </a:rPr>
              <a:t>observable violation against specification or client expectations</a:t>
            </a:r>
            <a:r>
              <a:rPr b="0" i="0" lang="en-US" sz="2200" u="none" cap="none" strike="noStrike">
                <a:solidFill>
                  <a:schemeClr val="dk1"/>
                </a:solidFill>
                <a:latin typeface="Calibri"/>
                <a:ea typeface="Calibri"/>
                <a:cs typeface="Calibri"/>
                <a:sym typeface="Calibri"/>
              </a:rPr>
              <a:t> by the system. </a:t>
            </a:r>
            <a:endParaRPr b="0" i="0" sz="2200" u="none" cap="none" strike="noStrike">
              <a:solidFill>
                <a:schemeClr val="dk2"/>
              </a:solidFill>
              <a:latin typeface="Calibri"/>
              <a:ea typeface="Calibri"/>
              <a:cs typeface="Calibri"/>
              <a:sym typeface="Calibri"/>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 For example: Client requirement needs the administrator to be able to add new users, however, the system does not allow it.</a:t>
            </a:r>
            <a:endParaRPr/>
          </a:p>
          <a:p>
            <a:pPr indent="0" lvl="0" marL="0" marR="0" rtl="0" algn="just">
              <a:lnSpc>
                <a:spcPct val="100000"/>
              </a:lnSpc>
              <a:spcBef>
                <a:spcPts val="24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Error</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160"/>
              </a:spcBef>
              <a:spcAft>
                <a:spcPts val="0"/>
              </a:spcAft>
              <a:buClr>
                <a:schemeClr val="dk1"/>
              </a:buClr>
              <a:buSzPts val="800"/>
              <a:buFont typeface="Arial"/>
              <a:buNone/>
            </a:pPr>
            <a:r>
              <a:t/>
            </a:r>
            <a:endParaRPr b="0" i="0" sz="800" u="none" cap="none" strike="noStrike">
              <a:solidFill>
                <a:schemeClr val="dk1"/>
              </a:solidFill>
              <a:latin typeface="Calibri"/>
              <a:ea typeface="Calibri"/>
              <a:cs typeface="Calibri"/>
              <a:sym typeface="Calibri"/>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 </a:t>
            </a:r>
            <a:r>
              <a:rPr b="0" i="0" lang="en-US" sz="2200" u="none" cap="none" strike="noStrike">
                <a:solidFill>
                  <a:schemeClr val="dk2"/>
                </a:solidFill>
                <a:latin typeface="Calibri"/>
                <a:ea typeface="Calibri"/>
                <a:cs typeface="Calibri"/>
                <a:sym typeface="Calibri"/>
              </a:rPr>
              <a:t>difference between a computed, observed, or measured value</a:t>
            </a:r>
            <a:r>
              <a:rPr b="0" i="0" lang="en-US" sz="2200" u="none" cap="none" strike="noStrike">
                <a:solidFill>
                  <a:schemeClr val="dk1"/>
                </a:solidFill>
                <a:latin typeface="Calibri"/>
                <a:ea typeface="Calibri"/>
                <a:cs typeface="Calibri"/>
                <a:sym typeface="Calibri"/>
              </a:rPr>
              <a:t> or condition </a:t>
            </a:r>
            <a:r>
              <a:rPr b="0" i="0" lang="en-US" sz="2200" u="none" cap="none" strike="noStrike">
                <a:solidFill>
                  <a:schemeClr val="dk2"/>
                </a:solidFill>
                <a:latin typeface="Calibri"/>
                <a:ea typeface="Calibri"/>
                <a:cs typeface="Calibri"/>
                <a:sym typeface="Calibri"/>
              </a:rPr>
              <a:t>and the true, specified, or theoretically correct value</a:t>
            </a:r>
            <a:r>
              <a:rPr b="0" i="0" lang="en-US" sz="2200" u="none" cap="none" strike="noStrike">
                <a:solidFill>
                  <a:schemeClr val="dk1"/>
                </a:solidFill>
                <a:latin typeface="Calibri"/>
                <a:ea typeface="Calibri"/>
                <a:cs typeface="Calibri"/>
                <a:sym typeface="Calibri"/>
              </a:rPr>
              <a:t> or condition.</a:t>
            </a:r>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For example, if an equation should return 100 but is returning 99.95.</a:t>
            </a:r>
            <a:endParaRPr/>
          </a:p>
          <a:p>
            <a:pPr indent="-203200" lvl="0" marL="342900" marR="0" rtl="0" algn="l">
              <a:spcBef>
                <a:spcPts val="44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Terminology</a:t>
            </a:r>
            <a:endParaRPr/>
          </a:p>
        </p:txBody>
      </p:sp>
      <p:sp>
        <p:nvSpPr>
          <p:cNvPr id="147" name="Google Shape;147;p23"/>
          <p:cNvSpPr txBox="1"/>
          <p:nvPr>
            <p:ph idx="1" type="body"/>
          </p:nvPr>
        </p:nvSpPr>
        <p:spPr>
          <a:xfrm>
            <a:off x="457200" y="1570037"/>
            <a:ext cx="8229600" cy="45259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4000"/>
              <a:buFont typeface="Arial"/>
              <a:buNone/>
            </a:pPr>
            <a:r>
              <a:rPr b="1" i="0" lang="en-US" sz="4000" u="none">
                <a:solidFill>
                  <a:schemeClr val="dk1"/>
                </a:solidFill>
                <a:latin typeface="Calibri"/>
                <a:ea typeface="Calibri"/>
                <a:cs typeface="Calibri"/>
                <a:sym typeface="Calibri"/>
              </a:rPr>
              <a:t>Bug</a:t>
            </a:r>
            <a:endParaRPr b="0" i="0" sz="4000" u="none">
              <a:solidFill>
                <a:schemeClr val="dk1"/>
              </a:solidFill>
              <a:latin typeface="Calibri"/>
              <a:ea typeface="Calibri"/>
              <a:cs typeface="Calibri"/>
              <a:sym typeface="Calibri"/>
            </a:endParaRPr>
          </a:p>
          <a:p>
            <a:pPr indent="0" lvl="0" marL="0" marR="0" rtl="0" algn="just">
              <a:lnSpc>
                <a:spcPct val="100000"/>
              </a:lnSpc>
              <a:spcBef>
                <a:spcPts val="320"/>
              </a:spcBef>
              <a:spcAft>
                <a:spcPts val="0"/>
              </a:spcAft>
              <a:buClr>
                <a:schemeClr val="dk1"/>
              </a:buClr>
              <a:buSzPts val="1600"/>
              <a:buFont typeface="Arial"/>
              <a:buNone/>
            </a:pPr>
            <a:r>
              <a:t/>
            </a:r>
            <a:endParaRPr b="0" i="0" sz="1600" u="none">
              <a:solidFill>
                <a:schemeClr val="dk1"/>
              </a:solidFill>
              <a:latin typeface="Calibri"/>
              <a:ea typeface="Calibri"/>
              <a:cs typeface="Calibri"/>
              <a:sym typeface="Calibri"/>
            </a:endParaRPr>
          </a:p>
          <a:p>
            <a:pPr indent="-177800" lvl="0" marL="0" marR="0" rtl="0" algn="just">
              <a:lnSpc>
                <a:spcPct val="10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 </a:t>
            </a:r>
            <a:r>
              <a:rPr b="1" i="0" lang="en-US" sz="2800" u="none">
                <a:solidFill>
                  <a:schemeClr val="dk1"/>
                </a:solidFill>
                <a:latin typeface="Calibri"/>
                <a:ea typeface="Calibri"/>
                <a:cs typeface="Calibri"/>
                <a:sym typeface="Calibri"/>
              </a:rPr>
              <a:t>software bug</a:t>
            </a:r>
            <a:r>
              <a:rPr b="0" i="0" lang="en-US" sz="2800" u="none">
                <a:solidFill>
                  <a:schemeClr val="dk1"/>
                </a:solidFill>
                <a:latin typeface="Calibri"/>
                <a:ea typeface="Calibri"/>
                <a:cs typeface="Calibri"/>
                <a:sym typeface="Calibri"/>
              </a:rPr>
              <a:t> is an error, failure, or fault in a computer program or system that causes it to produce an incorrect or unexpected result.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Fault and Failure Example</a:t>
            </a:r>
            <a:endParaRPr/>
          </a:p>
        </p:txBody>
      </p:sp>
      <p:sp>
        <p:nvSpPr>
          <p:cNvPr id="153" name="Google Shape;153;p24"/>
          <p:cNvSpPr txBox="1"/>
          <p:nvPr>
            <p:ph idx="1" type="body"/>
          </p:nvPr>
        </p:nvSpPr>
        <p:spPr>
          <a:xfrm>
            <a:off x="457200" y="1371600"/>
            <a:ext cx="83820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A patient gives a doctor a list of </a:t>
            </a:r>
            <a:r>
              <a:rPr b="0" i="0" lang="en-US" sz="3200" u="none">
                <a:solidFill>
                  <a:srgbClr val="FF0000"/>
                </a:solidFill>
                <a:latin typeface="Calibri"/>
                <a:ea typeface="Calibri"/>
                <a:cs typeface="Calibri"/>
                <a:sym typeface="Calibri"/>
              </a:rPr>
              <a:t>symptoms</a:t>
            </a:r>
            <a:endParaRPr/>
          </a:p>
          <a:p>
            <a:pPr indent="-285750" lvl="1" marL="742950" marR="0" rtl="0" algn="just">
              <a:lnSpc>
                <a:spcPct val="100000"/>
              </a:lnSpc>
              <a:spcBef>
                <a:spcPts val="560"/>
              </a:spcBef>
              <a:spcAft>
                <a:spcPts val="0"/>
              </a:spcAft>
              <a:buClr>
                <a:schemeClr val="dk2"/>
              </a:buClr>
              <a:buSzPts val="2800"/>
              <a:buFont typeface="Arial"/>
              <a:buChar char="–"/>
            </a:pPr>
            <a:r>
              <a:rPr b="0" i="0" lang="en-US" sz="2800" u="none" cap="none" strike="noStrike">
                <a:solidFill>
                  <a:schemeClr val="dk2"/>
                </a:solidFill>
                <a:latin typeface="Calibri"/>
                <a:ea typeface="Calibri"/>
                <a:cs typeface="Calibri"/>
                <a:sym typeface="Calibri"/>
              </a:rPr>
              <a:t>Failures</a:t>
            </a:r>
            <a:endParaRPr/>
          </a:p>
          <a:p>
            <a:pPr indent="-342900" lvl="0" marL="342900" marR="0" rtl="0" algn="just">
              <a:lnSpc>
                <a:spcPct val="100000"/>
              </a:lnSpc>
              <a:spcBef>
                <a:spcPts val="72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doctor tries to </a:t>
            </a:r>
            <a:r>
              <a:rPr b="0" i="0" lang="en-US" sz="3200" u="none">
                <a:solidFill>
                  <a:srgbClr val="FF0000"/>
                </a:solidFill>
                <a:latin typeface="Calibri"/>
                <a:ea typeface="Calibri"/>
                <a:cs typeface="Calibri"/>
                <a:sym typeface="Calibri"/>
              </a:rPr>
              <a:t>diagnose the root cause</a:t>
            </a:r>
            <a:r>
              <a:rPr b="0" i="0" lang="en-US" sz="3600" u="none">
                <a:solidFill>
                  <a:srgbClr val="FF0000"/>
                </a:solidFill>
                <a:latin typeface="Calibri"/>
                <a:ea typeface="Calibri"/>
                <a:cs typeface="Calibri"/>
                <a:sym typeface="Calibri"/>
              </a:rPr>
              <a:t> </a:t>
            </a:r>
            <a:r>
              <a:rPr b="0" i="0" lang="en-US" sz="3600" u="none">
                <a:solidFill>
                  <a:schemeClr val="dk1"/>
                </a:solidFill>
                <a:latin typeface="Calibri"/>
                <a:ea typeface="Calibri"/>
                <a:cs typeface="Calibri"/>
                <a:sym typeface="Calibri"/>
              </a:rPr>
              <a:t>of</a:t>
            </a:r>
            <a:r>
              <a:rPr b="0" i="0" lang="en-US" sz="3200" u="none">
                <a:solidFill>
                  <a:schemeClr val="dk1"/>
                </a:solidFill>
                <a:latin typeface="Calibri"/>
                <a:ea typeface="Calibri"/>
                <a:cs typeface="Calibri"/>
                <a:sym typeface="Calibri"/>
              </a:rPr>
              <a:t> the ailment</a:t>
            </a:r>
            <a:endParaRPr/>
          </a:p>
          <a:p>
            <a:pPr indent="-285750" lvl="1" marL="742950" marR="0" rtl="0" algn="just">
              <a:lnSpc>
                <a:spcPct val="100000"/>
              </a:lnSpc>
              <a:spcBef>
                <a:spcPts val="560"/>
              </a:spcBef>
              <a:spcAft>
                <a:spcPts val="0"/>
              </a:spcAft>
              <a:buClr>
                <a:schemeClr val="dk2"/>
              </a:buClr>
              <a:buSzPts val="2800"/>
              <a:buFont typeface="Arial"/>
              <a:buChar char="–"/>
            </a:pPr>
            <a:r>
              <a:rPr b="0" i="0" lang="en-US" sz="2800" u="none" cap="none" strike="noStrike">
                <a:solidFill>
                  <a:schemeClr val="dk2"/>
                </a:solidFill>
                <a:latin typeface="Calibri"/>
                <a:ea typeface="Calibri"/>
                <a:cs typeface="Calibri"/>
                <a:sym typeface="Calibri"/>
              </a:rPr>
              <a:t>Fault</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doctor may look for </a:t>
            </a:r>
            <a:r>
              <a:rPr b="0" i="0" lang="en-US" sz="3200" u="none">
                <a:solidFill>
                  <a:srgbClr val="FF0000"/>
                </a:solidFill>
                <a:latin typeface="Calibri"/>
                <a:ea typeface="Calibri"/>
                <a:cs typeface="Calibri"/>
                <a:sym typeface="Calibri"/>
              </a:rPr>
              <a:t>anomalous internal conditions </a:t>
            </a:r>
            <a:r>
              <a:rPr b="0" i="0" lang="en-US" sz="3200" u="none">
                <a:solidFill>
                  <a:schemeClr val="dk1"/>
                </a:solidFill>
                <a:latin typeface="Calibri"/>
                <a:ea typeface="Calibri"/>
                <a:cs typeface="Calibri"/>
                <a:sym typeface="Calibri"/>
              </a:rPr>
              <a:t>(high blood pressure, irregular heartbeat, bacteria in the blood stream)</a:t>
            </a:r>
            <a:endParaRPr/>
          </a:p>
          <a:p>
            <a:pPr indent="-285750" lvl="1" marL="742950" marR="0" rtl="0" algn="just">
              <a:lnSpc>
                <a:spcPct val="100000"/>
              </a:lnSpc>
              <a:spcBef>
                <a:spcPts val="560"/>
              </a:spcBef>
              <a:spcAft>
                <a:spcPts val="0"/>
              </a:spcAft>
              <a:buClr>
                <a:schemeClr val="dk2"/>
              </a:buClr>
              <a:buSzPts val="2800"/>
              <a:buFont typeface="Arial"/>
              <a:buChar char="–"/>
            </a:pPr>
            <a:r>
              <a:rPr b="0" i="0" lang="en-US" sz="2800" u="none" cap="none" strike="noStrike">
                <a:solidFill>
                  <a:schemeClr val="dk2"/>
                </a:solidFill>
                <a:latin typeface="Calibri"/>
                <a:ea typeface="Calibri"/>
                <a:cs typeface="Calibri"/>
                <a:sym typeface="Calibri"/>
              </a:rPr>
              <a:t>Errors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900"/>
              <a:buFont typeface="Times New Roman"/>
              <a:buNone/>
            </a:pPr>
            <a:fld id="{00000000-1234-1234-1234-123412341234}" type="slidenum">
              <a:rPr b="0" i="0" lang="en-US" sz="900" u="none" cap="none" strike="noStrike">
                <a:solidFill>
                  <a:schemeClr val="dk1"/>
                </a:solidFill>
                <a:latin typeface="Times New Roman"/>
                <a:ea typeface="Times New Roman"/>
                <a:cs typeface="Times New Roman"/>
                <a:sym typeface="Times New Roman"/>
              </a:rPr>
              <a:t>‹#›</a:t>
            </a:fld>
            <a:endParaRPr/>
          </a:p>
        </p:txBody>
      </p:sp>
      <p:sp>
        <p:nvSpPr>
          <p:cNvPr id="160" name="Google Shape;160;p25"/>
          <p:cNvSpPr txBox="1"/>
          <p:nvPr>
            <p:ph idx="1" type="body"/>
          </p:nvPr>
        </p:nvSpPr>
        <p:spPr>
          <a:xfrm>
            <a:off x="138112" y="1489075"/>
            <a:ext cx="8867775" cy="37687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215968"/>
              </a:buClr>
              <a:buSzPts val="3200"/>
              <a:buFont typeface="Arial"/>
              <a:buChar char="•"/>
            </a:pPr>
            <a:r>
              <a:rPr b="0" i="0" lang="en-US" sz="3200" u="none">
                <a:solidFill>
                  <a:srgbClr val="215968"/>
                </a:solidFill>
                <a:latin typeface="Calibri"/>
                <a:ea typeface="Calibri"/>
                <a:cs typeface="Calibri"/>
                <a:sym typeface="Calibri"/>
              </a:rPr>
              <a:t>Software </a:t>
            </a:r>
            <a:r>
              <a:rPr b="0" i="0" lang="en-US" sz="3200" u="none">
                <a:solidFill>
                  <a:srgbClr val="0000CC"/>
                </a:solidFill>
                <a:latin typeface="Calibri"/>
                <a:ea typeface="Calibri"/>
                <a:cs typeface="Calibri"/>
                <a:sym typeface="Calibri"/>
              </a:rPr>
              <a:t>Fault</a:t>
            </a:r>
            <a:r>
              <a:rPr b="0" i="0" lang="en-US" sz="3200" u="none">
                <a:solidFill>
                  <a:srgbClr val="215968"/>
                </a:solidFill>
                <a:latin typeface="Calibri"/>
                <a:ea typeface="Calibri"/>
                <a:cs typeface="Calibri"/>
                <a:sym typeface="Calibri"/>
              </a:rPr>
              <a:t> </a:t>
            </a:r>
            <a:r>
              <a:rPr b="0" i="0" lang="en-US" sz="3200" u="none">
                <a:solidFill>
                  <a:schemeClr val="dk1"/>
                </a:solidFill>
                <a:latin typeface="Calibri"/>
                <a:ea typeface="Calibri"/>
                <a:cs typeface="Calibri"/>
                <a:sym typeface="Calibri"/>
              </a:rPr>
              <a:t>: A static defect in the software</a:t>
            </a:r>
            <a:endParaRPr/>
          </a:p>
          <a:p>
            <a:pPr indent="-139700" lvl="0" marL="342900" rtl="0" algn="just">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342900" lvl="0" marL="342900" rtl="0" algn="just">
              <a:lnSpc>
                <a:spcPct val="100000"/>
              </a:lnSpc>
              <a:spcBef>
                <a:spcPts val="640"/>
              </a:spcBef>
              <a:spcAft>
                <a:spcPts val="0"/>
              </a:spcAft>
              <a:buClr>
                <a:srgbClr val="215968"/>
              </a:buClr>
              <a:buSzPts val="3200"/>
              <a:buFont typeface="Arial"/>
              <a:buChar char="•"/>
            </a:pPr>
            <a:r>
              <a:rPr b="0" i="0" lang="en-US" sz="3200" u="none">
                <a:solidFill>
                  <a:srgbClr val="215968"/>
                </a:solidFill>
                <a:latin typeface="Calibri"/>
                <a:ea typeface="Calibri"/>
                <a:cs typeface="Calibri"/>
                <a:sym typeface="Calibri"/>
              </a:rPr>
              <a:t>Software </a:t>
            </a:r>
            <a:r>
              <a:rPr b="0" i="0" lang="en-US" sz="3200" u="none">
                <a:solidFill>
                  <a:srgbClr val="0000CC"/>
                </a:solidFill>
                <a:latin typeface="Calibri"/>
                <a:ea typeface="Calibri"/>
                <a:cs typeface="Calibri"/>
                <a:sym typeface="Calibri"/>
              </a:rPr>
              <a:t>Error</a:t>
            </a:r>
            <a:r>
              <a:rPr b="0" i="0" lang="en-US" sz="3200" u="none">
                <a:solidFill>
                  <a:srgbClr val="215968"/>
                </a:solidFill>
                <a:latin typeface="Calibri"/>
                <a:ea typeface="Calibri"/>
                <a:cs typeface="Calibri"/>
                <a:sym typeface="Calibri"/>
              </a:rPr>
              <a:t> : </a:t>
            </a:r>
            <a:r>
              <a:rPr b="0" i="0" lang="en-US" sz="3200" u="none">
                <a:solidFill>
                  <a:schemeClr val="dk1"/>
                </a:solidFill>
                <a:latin typeface="Calibri"/>
                <a:ea typeface="Calibri"/>
                <a:cs typeface="Calibri"/>
                <a:sym typeface="Calibri"/>
              </a:rPr>
              <a:t>An incorrect internal state that is the manifestation of some fault</a:t>
            </a:r>
            <a:endParaRPr/>
          </a:p>
          <a:p>
            <a:pPr indent="-139700" lvl="0" marL="342900" rtl="0" algn="just">
              <a:lnSpc>
                <a:spcPct val="100000"/>
              </a:lnSpc>
              <a:spcBef>
                <a:spcPts val="640"/>
              </a:spcBef>
              <a:spcAft>
                <a:spcPts val="0"/>
              </a:spcAft>
              <a:buClr>
                <a:schemeClr val="dk1"/>
              </a:buClr>
              <a:buSzPts val="3200"/>
              <a:buFont typeface="Arial"/>
              <a:buNone/>
            </a:pPr>
            <a:r>
              <a:t/>
            </a:r>
            <a:endParaRPr b="0" i="0" sz="3200" u="none">
              <a:solidFill>
                <a:srgbClr val="215968"/>
              </a:solidFill>
              <a:latin typeface="Calibri"/>
              <a:ea typeface="Calibri"/>
              <a:cs typeface="Calibri"/>
              <a:sym typeface="Calibri"/>
            </a:endParaRPr>
          </a:p>
          <a:p>
            <a:pPr indent="-342900" lvl="0" marL="342900" rtl="0" algn="just">
              <a:lnSpc>
                <a:spcPct val="100000"/>
              </a:lnSpc>
              <a:spcBef>
                <a:spcPts val="640"/>
              </a:spcBef>
              <a:spcAft>
                <a:spcPts val="0"/>
              </a:spcAft>
              <a:buClr>
                <a:srgbClr val="215968"/>
              </a:buClr>
              <a:buSzPts val="3200"/>
              <a:buFont typeface="Arial"/>
              <a:buChar char="•"/>
            </a:pPr>
            <a:r>
              <a:rPr b="0" i="0" lang="en-US" sz="3200" u="none">
                <a:solidFill>
                  <a:srgbClr val="215968"/>
                </a:solidFill>
                <a:latin typeface="Calibri"/>
                <a:ea typeface="Calibri"/>
                <a:cs typeface="Calibri"/>
                <a:sym typeface="Calibri"/>
              </a:rPr>
              <a:t>Software </a:t>
            </a:r>
            <a:r>
              <a:rPr b="0" i="0" lang="en-US" sz="3200" u="none">
                <a:solidFill>
                  <a:srgbClr val="0000CC"/>
                </a:solidFill>
                <a:latin typeface="Calibri"/>
                <a:ea typeface="Calibri"/>
                <a:cs typeface="Calibri"/>
                <a:sym typeface="Calibri"/>
              </a:rPr>
              <a:t>Failure</a:t>
            </a:r>
            <a:r>
              <a:rPr b="0" i="0" lang="en-US" sz="3200" u="none">
                <a:solidFill>
                  <a:srgbClr val="215968"/>
                </a:solidFill>
                <a:latin typeface="Calibri"/>
                <a:ea typeface="Calibri"/>
                <a:cs typeface="Calibri"/>
                <a:sym typeface="Calibri"/>
              </a:rPr>
              <a:t> </a:t>
            </a:r>
            <a:r>
              <a:rPr b="0" i="0" lang="en-US" sz="3200" u="none">
                <a:solidFill>
                  <a:schemeClr val="dk1"/>
                </a:solidFill>
                <a:latin typeface="Calibri"/>
                <a:ea typeface="Calibri"/>
                <a:cs typeface="Calibri"/>
                <a:sym typeface="Calibri"/>
              </a:rPr>
              <a:t>: External, incorrect behavior with respect to the requirements or other description of the expected behavior</a:t>
            </a:r>
            <a:endParaRPr/>
          </a:p>
          <a:p>
            <a:pPr indent="-139700" lvl="0" marL="342900" rtl="0" algn="l">
              <a:spcBef>
                <a:spcPts val="640"/>
              </a:spcBef>
              <a:spcAft>
                <a:spcPts val="0"/>
              </a:spcAft>
              <a:buClr>
                <a:schemeClr val="dk1"/>
              </a:buClr>
              <a:buSzPts val="3200"/>
              <a:buNone/>
            </a:pPr>
            <a:r>
              <a:t/>
            </a:r>
            <a:endParaRPr b="0" i="0" sz="3200" u="none">
              <a:solidFill>
                <a:schemeClr val="dk1"/>
              </a:solidFill>
              <a:latin typeface="Calibri"/>
              <a:ea typeface="Calibri"/>
              <a:cs typeface="Calibri"/>
              <a:sym typeface="Calibri"/>
            </a:endParaRPr>
          </a:p>
        </p:txBody>
      </p:sp>
      <p:sp>
        <p:nvSpPr>
          <p:cNvPr id="161" name="Google Shape;161;p25"/>
          <p:cNvSpPr txBox="1"/>
          <p:nvPr>
            <p:ph type="title"/>
          </p:nvPr>
        </p:nvSpPr>
        <p:spPr>
          <a:xfrm>
            <a:off x="457200" y="274637"/>
            <a:ext cx="8229600" cy="7159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Software Faults, Errors &amp; Failures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457200" y="274637"/>
            <a:ext cx="8229600" cy="673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A Concrete Example</a:t>
            </a:r>
            <a:endParaRPr/>
          </a:p>
        </p:txBody>
      </p:sp>
      <p:sp>
        <p:nvSpPr>
          <p:cNvPr id="167" name="Google Shape;167;p26"/>
          <p:cNvSpPr txBox="1"/>
          <p:nvPr/>
        </p:nvSpPr>
        <p:spPr>
          <a:xfrm>
            <a:off x="206375" y="1981200"/>
            <a:ext cx="8780462" cy="4092575"/>
          </a:xfrm>
          <a:prstGeom prst="rect">
            <a:avLst/>
          </a:prstGeom>
          <a:solidFill>
            <a:srgbClr val="D9D9D9"/>
          </a:solidFill>
          <a:ln cap="flat" cmpd="sng" w="38100">
            <a:solidFill>
              <a:srgbClr val="9999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CC"/>
              </a:buClr>
              <a:buSzPts val="2000"/>
              <a:buFont typeface="Courier New"/>
              <a:buNone/>
            </a:pPr>
            <a:r>
              <a:rPr b="1" i="0" lang="en-US" sz="2000" u="none" cap="none" strike="noStrike">
                <a:solidFill>
                  <a:srgbClr val="0000CC"/>
                </a:solidFill>
                <a:latin typeface="Courier New"/>
                <a:ea typeface="Courier New"/>
                <a:cs typeface="Courier New"/>
                <a:sym typeface="Courier New"/>
              </a:rPr>
              <a:t>public static int </a:t>
            </a:r>
            <a:r>
              <a:rPr b="1" i="0" lang="en-US" sz="2000" u="none" cap="none" strike="noStrike">
                <a:solidFill>
                  <a:schemeClr val="dk1"/>
                </a:solidFill>
                <a:latin typeface="Courier New"/>
                <a:ea typeface="Courier New"/>
                <a:cs typeface="Courier New"/>
                <a:sym typeface="Courier New"/>
              </a:rPr>
              <a:t>numZero (</a:t>
            </a:r>
            <a:r>
              <a:rPr b="1" i="0" lang="en-US" sz="2000" u="none" cap="none" strike="noStrike">
                <a:solidFill>
                  <a:srgbClr val="0000CC"/>
                </a:solidFill>
                <a:latin typeface="Courier New"/>
                <a:ea typeface="Courier New"/>
                <a:cs typeface="Courier New"/>
                <a:sym typeface="Courier New"/>
              </a:rPr>
              <a:t>int </a:t>
            </a:r>
            <a:r>
              <a:rPr b="1" i="0" lang="en-US" sz="2000" u="none" cap="none" strike="noStrike">
                <a:solidFill>
                  <a:schemeClr val="dk1"/>
                </a:solidFill>
                <a:latin typeface="Courier New"/>
                <a:ea typeface="Courier New"/>
                <a:cs typeface="Courier New"/>
                <a:sym typeface="Courier New"/>
              </a:rPr>
              <a:t>[ ] arr)</a:t>
            </a:r>
            <a:endParaRPr/>
          </a:p>
          <a:p>
            <a:pPr indent="0" lvl="0" marL="0" marR="0" rtl="0" algn="l">
              <a:lnSpc>
                <a:spcPct val="100000"/>
              </a:lnSpc>
              <a:spcBef>
                <a:spcPts val="0"/>
              </a:spcBef>
              <a:spcAft>
                <a:spcPts val="0"/>
              </a:spcAft>
              <a:buClr>
                <a:srgbClr val="FF0000"/>
              </a:buClr>
              <a:buSzPts val="2000"/>
              <a:buFont typeface="Courier New"/>
              <a:buNone/>
            </a:pPr>
            <a:r>
              <a:rPr b="1" i="0" lang="en-US" sz="2000" u="none" cap="none" strike="noStrike">
                <a:solidFill>
                  <a:srgbClr val="FF0000"/>
                </a:solidFill>
                <a:latin typeface="Courier New"/>
                <a:ea typeface="Courier New"/>
                <a:cs typeface="Courier New"/>
                <a:sym typeface="Courier New"/>
              </a:rPr>
              <a:t>{</a:t>
            </a: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215968"/>
                </a:solidFill>
                <a:latin typeface="Courier New"/>
                <a:ea typeface="Courier New"/>
                <a:cs typeface="Courier New"/>
                <a:sym typeface="Courier New"/>
              </a:rPr>
              <a:t>// Effects: If arr is null throw NullPointerException</a:t>
            </a:r>
            <a:endParaRPr/>
          </a:p>
          <a:p>
            <a:pPr indent="0" lvl="0" marL="0" marR="0" rtl="0" algn="l">
              <a:lnSpc>
                <a:spcPct val="100000"/>
              </a:lnSpc>
              <a:spcBef>
                <a:spcPts val="0"/>
              </a:spcBef>
              <a:spcAft>
                <a:spcPts val="0"/>
              </a:spcAft>
              <a:buClr>
                <a:srgbClr val="215968"/>
              </a:buClr>
              <a:buSzPts val="2000"/>
              <a:buFont typeface="Courier New"/>
              <a:buNone/>
            </a:pPr>
            <a:r>
              <a:rPr b="1" i="0" lang="en-US" sz="2000" u="none" cap="none" strike="noStrike">
                <a:solidFill>
                  <a:srgbClr val="215968"/>
                </a:solidFill>
                <a:latin typeface="Courier New"/>
                <a:ea typeface="Courier New"/>
                <a:cs typeface="Courier New"/>
                <a:sym typeface="Courier New"/>
              </a:rPr>
              <a:t>   // else return the number of occurrences of 0 in arr</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0000CC"/>
                </a:solidFill>
                <a:latin typeface="Courier New"/>
                <a:ea typeface="Courier New"/>
                <a:cs typeface="Courier New"/>
                <a:sym typeface="Courier New"/>
              </a:rPr>
              <a:t>int </a:t>
            </a:r>
            <a:r>
              <a:rPr b="1" i="0" lang="en-US" sz="2000" u="none" cap="none" strike="noStrike">
                <a:solidFill>
                  <a:schemeClr val="dk1"/>
                </a:solidFill>
                <a:latin typeface="Courier New"/>
                <a:ea typeface="Courier New"/>
                <a:cs typeface="Courier New"/>
                <a:sym typeface="Courier New"/>
              </a:rPr>
              <a:t>count = 0;</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for (</a:t>
            </a:r>
            <a:r>
              <a:rPr b="1" i="0" lang="en-US" sz="2000" u="none" cap="none" strike="noStrike">
                <a:solidFill>
                  <a:srgbClr val="0000CC"/>
                </a:solidFill>
                <a:latin typeface="Courier New"/>
                <a:ea typeface="Courier New"/>
                <a:cs typeface="Courier New"/>
                <a:sym typeface="Courier New"/>
              </a:rPr>
              <a:t>int </a:t>
            </a:r>
            <a:r>
              <a:rPr b="1" i="0" lang="en-US" sz="2000" u="none" cap="none" strike="noStrike">
                <a:solidFill>
                  <a:schemeClr val="dk1"/>
                </a:solidFill>
                <a:latin typeface="Courier New"/>
                <a:ea typeface="Courier New"/>
                <a:cs typeface="Courier New"/>
                <a:sym typeface="Courier New"/>
              </a:rPr>
              <a:t>i = 1; i &lt; arr.length; i++)</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FF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0000CC"/>
                </a:solidFill>
                <a:latin typeface="Courier New"/>
                <a:ea typeface="Courier New"/>
                <a:cs typeface="Courier New"/>
                <a:sym typeface="Courier New"/>
              </a:rPr>
              <a:t>if</a:t>
            </a:r>
            <a:r>
              <a:rPr b="1" i="0" lang="en-US" sz="2000" u="none" cap="none" strike="noStrike">
                <a:solidFill>
                  <a:schemeClr val="dk1"/>
                </a:solidFill>
                <a:latin typeface="Courier New"/>
                <a:ea typeface="Courier New"/>
                <a:cs typeface="Courier New"/>
                <a:sym typeface="Courier New"/>
              </a:rPr>
              <a:t> (arr [ i ] == 0)</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FF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count++;</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FF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FF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2000"/>
              <a:buFont typeface="Courier New"/>
              <a:buNone/>
            </a:pPr>
            <a:r>
              <a:rPr b="1"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0000CC"/>
                </a:solidFill>
                <a:latin typeface="Courier New"/>
                <a:ea typeface="Courier New"/>
                <a:cs typeface="Courier New"/>
                <a:sym typeface="Courier New"/>
              </a:rPr>
              <a:t>return</a:t>
            </a:r>
            <a:r>
              <a:rPr b="1" i="0" lang="en-US" sz="2000" u="none" cap="none" strike="noStrike">
                <a:solidFill>
                  <a:schemeClr val="dk1"/>
                </a:solidFill>
                <a:latin typeface="Courier New"/>
                <a:ea typeface="Courier New"/>
                <a:cs typeface="Courier New"/>
                <a:sym typeface="Courier New"/>
              </a:rPr>
              <a:t> count;</a:t>
            </a:r>
            <a:endParaRPr/>
          </a:p>
          <a:p>
            <a:pPr indent="0" lvl="0" marL="0" marR="0" rtl="0" algn="l">
              <a:lnSpc>
                <a:spcPct val="100000"/>
              </a:lnSpc>
              <a:spcBef>
                <a:spcPts val="0"/>
              </a:spcBef>
              <a:spcAft>
                <a:spcPts val="0"/>
              </a:spcAft>
              <a:buClr>
                <a:srgbClr val="FF0000"/>
              </a:buClr>
              <a:buSzPts val="2000"/>
              <a:buFont typeface="Courier New"/>
              <a:buNone/>
            </a:pPr>
            <a:r>
              <a:rPr b="1" i="0" lang="en-US" sz="2000" u="none" cap="none" strike="noStrike">
                <a:solidFill>
                  <a:srgbClr val="FF0000"/>
                </a:solidFill>
                <a:latin typeface="Courier New"/>
                <a:ea typeface="Courier New"/>
                <a:cs typeface="Courier New"/>
                <a:sym typeface="Courier New"/>
              </a:rPr>
              <a:t>}</a:t>
            </a:r>
            <a:endParaRPr/>
          </a:p>
        </p:txBody>
      </p:sp>
      <p:sp>
        <p:nvSpPr>
          <p:cNvPr id="168" name="Google Shape;168;p26"/>
          <p:cNvSpPr/>
          <p:nvPr/>
        </p:nvSpPr>
        <p:spPr>
          <a:xfrm>
            <a:off x="1998662" y="3138487"/>
            <a:ext cx="1109662" cy="469900"/>
          </a:xfrm>
          <a:prstGeom prst="ellipse">
            <a:avLst/>
          </a:prstGeom>
          <a:noFill/>
          <a:ln cap="flat" cmpd="sng" w="3810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9" name="Google Shape;169;p26"/>
          <p:cNvCxnSpPr/>
          <p:nvPr/>
        </p:nvCxnSpPr>
        <p:spPr>
          <a:xfrm flipH="1" rot="10800000">
            <a:off x="2946400" y="1444625"/>
            <a:ext cx="1003300" cy="1762125"/>
          </a:xfrm>
          <a:prstGeom prst="straightConnector1">
            <a:avLst/>
          </a:prstGeom>
          <a:noFill/>
          <a:ln cap="flat" cmpd="sng" w="38100">
            <a:solidFill>
              <a:srgbClr val="FF0000"/>
            </a:solidFill>
            <a:prstDash val="solid"/>
            <a:miter lim="800000"/>
            <a:headEnd len="med" w="med" type="none"/>
            <a:tailEnd len="med" w="med" type="none"/>
          </a:ln>
        </p:spPr>
      </p:cxnSp>
      <p:sp>
        <p:nvSpPr>
          <p:cNvPr id="170" name="Google Shape;170;p26"/>
          <p:cNvSpPr/>
          <p:nvPr/>
        </p:nvSpPr>
        <p:spPr>
          <a:xfrm>
            <a:off x="3949700" y="1100137"/>
            <a:ext cx="2735262" cy="688975"/>
          </a:xfrm>
          <a:prstGeom prst="roundRect">
            <a:avLst>
              <a:gd fmla="val 16667" name="adj"/>
            </a:avLst>
          </a:prstGeom>
          <a:solidFill>
            <a:srgbClr val="FCFBF9"/>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Gill Sans"/>
              <a:buNone/>
            </a:pPr>
            <a:r>
              <a:rPr b="1" i="0" lang="en-US" sz="2000" u="none">
                <a:solidFill>
                  <a:schemeClr val="dk2"/>
                </a:solidFill>
                <a:latin typeface="Gill Sans"/>
                <a:ea typeface="Gill Sans"/>
                <a:cs typeface="Gill Sans"/>
                <a:sym typeface="Gill Sans"/>
              </a:rPr>
              <a:t>Fault</a:t>
            </a:r>
            <a:r>
              <a:rPr b="1" i="0" lang="en-US" sz="2000" u="none">
                <a:solidFill>
                  <a:schemeClr val="dk1"/>
                </a:solidFill>
                <a:latin typeface="Gill Sans"/>
                <a:ea typeface="Gill Sans"/>
                <a:cs typeface="Gill Sans"/>
                <a:sym typeface="Gill Sans"/>
              </a:rPr>
              <a:t>: Should start searching at 0, not </a:t>
            </a:r>
            <a:r>
              <a:rPr b="1" i="0" lang="en-US" sz="2000" u="none">
                <a:solidFill>
                  <a:schemeClr val="dk1"/>
                </a:solidFill>
                <a:latin typeface="Arial"/>
                <a:ea typeface="Arial"/>
                <a:cs typeface="Arial"/>
                <a:sym typeface="Arial"/>
              </a:rPr>
              <a:t>1</a:t>
            </a:r>
            <a:endParaRPr/>
          </a:p>
        </p:txBody>
      </p:sp>
      <p:sp>
        <p:nvSpPr>
          <p:cNvPr id="171" name="Google Shape;171;p26"/>
          <p:cNvSpPr txBox="1"/>
          <p:nvPr/>
        </p:nvSpPr>
        <p:spPr>
          <a:xfrm>
            <a:off x="6756400" y="2111375"/>
            <a:ext cx="1766887" cy="1344612"/>
          </a:xfrm>
          <a:prstGeom prst="rect">
            <a:avLst/>
          </a:prstGeom>
          <a:solidFill>
            <a:srgbClr val="FCFBF9"/>
          </a:solid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Gill Sans"/>
              <a:buNone/>
            </a:pPr>
            <a:r>
              <a:rPr b="1" i="0" lang="en-US" sz="2000" u="sng">
                <a:solidFill>
                  <a:schemeClr val="dk1"/>
                </a:solidFill>
                <a:latin typeface="Gill Sans"/>
                <a:ea typeface="Gill Sans"/>
                <a:cs typeface="Gill Sans"/>
                <a:sym typeface="Gill Sans"/>
              </a:rPr>
              <a:t>Test </a:t>
            </a:r>
            <a:r>
              <a:rPr b="1" i="0" lang="en-US" sz="2000" u="sng">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[ 2, 7, 0 ]</a:t>
            </a:r>
            <a:endParaRPr/>
          </a:p>
          <a:p>
            <a:pPr indent="0" lvl="0" marL="0" marR="0" rtl="0" algn="l">
              <a:lnSpc>
                <a:spcPct val="100000"/>
              </a:lnSpc>
              <a:spcBef>
                <a:spcPts val="0"/>
              </a:spcBef>
              <a:spcAft>
                <a:spcPts val="0"/>
              </a:spcAft>
              <a:buClr>
                <a:schemeClr val="dk1"/>
              </a:buClr>
              <a:buSzPts val="2000"/>
              <a:buFont typeface="Gill Sans"/>
              <a:buNone/>
            </a:pPr>
            <a:r>
              <a:rPr b="1" i="0" lang="en-US" sz="2000" u="none">
                <a:solidFill>
                  <a:schemeClr val="dk1"/>
                </a:solidFill>
                <a:latin typeface="Gill Sans"/>
                <a:ea typeface="Gill Sans"/>
                <a:cs typeface="Gill Sans"/>
                <a:sym typeface="Gill Sans"/>
              </a:rPr>
              <a:t>Expected: </a:t>
            </a:r>
            <a:r>
              <a:rPr b="1" i="0" lang="en-US" sz="2000" u="none">
                <a:solidFill>
                  <a:schemeClr val="dk1"/>
                </a:solidFill>
                <a:latin typeface="Calibri"/>
                <a:ea typeface="Calibri"/>
                <a:cs typeface="Calibri"/>
                <a:sym typeface="Calibri"/>
              </a:rPr>
              <a:t>1</a:t>
            </a:r>
            <a:endParaRPr b="1"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Actual: </a:t>
            </a:r>
            <a:r>
              <a:rPr b="0" i="0" lang="en-US" sz="1800" u="none">
                <a:solidFill>
                  <a:schemeClr val="dk1"/>
                </a:solidFill>
                <a:latin typeface="Arial"/>
                <a:ea typeface="Arial"/>
                <a:cs typeface="Arial"/>
                <a:sym typeface="Arial"/>
              </a:rPr>
              <a:t>1</a:t>
            </a:r>
            <a:endParaRPr/>
          </a:p>
        </p:txBody>
      </p:sp>
      <p:sp>
        <p:nvSpPr>
          <p:cNvPr id="172" name="Google Shape;172;p26"/>
          <p:cNvSpPr txBox="1"/>
          <p:nvPr/>
        </p:nvSpPr>
        <p:spPr>
          <a:xfrm>
            <a:off x="6975475" y="3608387"/>
            <a:ext cx="1758950" cy="1343025"/>
          </a:xfrm>
          <a:prstGeom prst="rect">
            <a:avLst/>
          </a:prstGeom>
          <a:solidFill>
            <a:srgbClr val="FCFBF9"/>
          </a:solid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Gill Sans"/>
              <a:buNone/>
            </a:pPr>
            <a:r>
              <a:rPr b="1" i="0" lang="en-US" sz="2000" u="sng">
                <a:solidFill>
                  <a:schemeClr val="dk1"/>
                </a:solidFill>
                <a:latin typeface="Gill Sans"/>
                <a:ea typeface="Gill Sans"/>
                <a:cs typeface="Gill Sans"/>
                <a:sym typeface="Gill Sans"/>
              </a:rPr>
              <a:t>Test 2</a:t>
            </a:r>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[ 0, 2, 7 ]</a:t>
            </a:r>
            <a:endParaRPr/>
          </a:p>
          <a:p>
            <a:pPr indent="0" lvl="0" marL="0" marR="0" rtl="0" algn="l">
              <a:lnSpc>
                <a:spcPct val="100000"/>
              </a:lnSpc>
              <a:spcBef>
                <a:spcPts val="0"/>
              </a:spcBef>
              <a:spcAft>
                <a:spcPts val="0"/>
              </a:spcAft>
              <a:buClr>
                <a:schemeClr val="dk1"/>
              </a:buClr>
              <a:buSzPts val="2000"/>
              <a:buFont typeface="Gill Sans"/>
              <a:buNone/>
            </a:pPr>
            <a:r>
              <a:rPr b="1" i="0" lang="en-US" sz="2000" u="none">
                <a:solidFill>
                  <a:schemeClr val="dk1"/>
                </a:solidFill>
                <a:latin typeface="Gill Sans"/>
                <a:ea typeface="Gill Sans"/>
                <a:cs typeface="Gill Sans"/>
                <a:sym typeface="Gill Sans"/>
              </a:rPr>
              <a:t>Expected: </a:t>
            </a:r>
            <a:r>
              <a:rPr b="0" i="0" lang="en-US" sz="1800" u="none">
                <a:solidFill>
                  <a:schemeClr val="dk1"/>
                </a:solidFill>
                <a:latin typeface="Arial"/>
                <a:ea typeface="Arial"/>
                <a:cs typeface="Arial"/>
                <a:sym typeface="Arial"/>
              </a:rPr>
              <a:t>1</a:t>
            </a:r>
            <a:endParaRPr b="1" i="0" sz="2000" u="non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Actual: 0</a:t>
            </a:r>
            <a:endParaRPr/>
          </a:p>
        </p:txBody>
      </p:sp>
      <p:sp>
        <p:nvSpPr>
          <p:cNvPr id="173" name="Google Shape;173;p26"/>
          <p:cNvSpPr/>
          <p:nvPr/>
        </p:nvSpPr>
        <p:spPr>
          <a:xfrm>
            <a:off x="3679825" y="3608387"/>
            <a:ext cx="2857500" cy="915987"/>
          </a:xfrm>
          <a:prstGeom prst="roundRect">
            <a:avLst>
              <a:gd fmla="val 16667" name="adj"/>
            </a:avLst>
          </a:prstGeom>
          <a:solidFill>
            <a:srgbClr val="FCFBF9"/>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Gill Sans"/>
              <a:buNone/>
            </a:pPr>
            <a:r>
              <a:rPr b="1" i="0" lang="en-US" sz="2000" u="none">
                <a:solidFill>
                  <a:schemeClr val="dk2"/>
                </a:solidFill>
                <a:latin typeface="Gill Sans"/>
                <a:ea typeface="Gill Sans"/>
                <a:cs typeface="Gill Sans"/>
                <a:sym typeface="Gill Sans"/>
              </a:rPr>
              <a:t>Error</a:t>
            </a:r>
            <a:r>
              <a:rPr b="1" i="0" lang="en-US" sz="2000" u="none">
                <a:solidFill>
                  <a:schemeClr val="dk1"/>
                </a:solidFill>
                <a:latin typeface="Gill Sans"/>
                <a:ea typeface="Gill Sans"/>
                <a:cs typeface="Gill Sans"/>
                <a:sym typeface="Gill Sans"/>
              </a:rPr>
              <a:t>: i is </a:t>
            </a:r>
            <a:r>
              <a:rPr b="0" i="0" lang="en-US" sz="1800" u="none">
                <a:solidFill>
                  <a:schemeClr val="dk1"/>
                </a:solidFill>
                <a:latin typeface="Arial"/>
                <a:ea typeface="Arial"/>
                <a:cs typeface="Arial"/>
                <a:sym typeface="Arial"/>
              </a:rPr>
              <a:t>1</a:t>
            </a:r>
            <a:r>
              <a:rPr b="1" i="0" lang="en-US" sz="2000" u="none">
                <a:solidFill>
                  <a:schemeClr val="dk1"/>
                </a:solidFill>
                <a:latin typeface="Gill Sans"/>
                <a:ea typeface="Gill Sans"/>
                <a:cs typeface="Gill Sans"/>
                <a:sym typeface="Gill Sans"/>
              </a:rPr>
              <a:t>, not 0, on the first iteration</a:t>
            </a:r>
            <a:endParaRPr/>
          </a:p>
          <a:p>
            <a:pPr indent="0" lvl="0" marL="0" marR="0" rtl="0" algn="l">
              <a:lnSpc>
                <a:spcPct val="100000"/>
              </a:lnSpc>
              <a:spcBef>
                <a:spcPts val="0"/>
              </a:spcBef>
              <a:spcAft>
                <a:spcPts val="0"/>
              </a:spcAft>
              <a:buClr>
                <a:schemeClr val="dk2"/>
              </a:buClr>
              <a:buSzPts val="1800"/>
              <a:buFont typeface="Gill Sans"/>
              <a:buNone/>
            </a:pPr>
            <a:r>
              <a:rPr b="0" i="0" lang="en-US" sz="1800" u="none">
                <a:solidFill>
                  <a:schemeClr val="dk2"/>
                </a:solidFill>
                <a:latin typeface="Gill Sans"/>
                <a:ea typeface="Gill Sans"/>
                <a:cs typeface="Gill Sans"/>
                <a:sym typeface="Gill Sans"/>
              </a:rPr>
              <a:t>Failure</a:t>
            </a:r>
            <a:r>
              <a:rPr b="0" i="0" lang="en-US" sz="1800" u="none">
                <a:solidFill>
                  <a:schemeClr val="dk1"/>
                </a:solidFill>
                <a:latin typeface="Gill Sans"/>
                <a:ea typeface="Gill Sans"/>
                <a:cs typeface="Gill Sans"/>
                <a:sym typeface="Gill Sans"/>
              </a:rPr>
              <a:t>: none</a:t>
            </a:r>
            <a:endParaRPr/>
          </a:p>
        </p:txBody>
      </p:sp>
      <p:sp>
        <p:nvSpPr>
          <p:cNvPr id="174" name="Google Shape;174;p26"/>
          <p:cNvSpPr/>
          <p:nvPr/>
        </p:nvSpPr>
        <p:spPr>
          <a:xfrm>
            <a:off x="3241675" y="5076825"/>
            <a:ext cx="5356225" cy="915987"/>
          </a:xfrm>
          <a:prstGeom prst="roundRect">
            <a:avLst>
              <a:gd fmla="val 16667" name="adj"/>
            </a:avLst>
          </a:prstGeom>
          <a:solidFill>
            <a:srgbClr val="FCFBF9"/>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Gill Sans"/>
              <a:buNone/>
            </a:pPr>
            <a:r>
              <a:rPr b="1" i="0" lang="en-US" sz="2000" u="none">
                <a:solidFill>
                  <a:schemeClr val="dk2"/>
                </a:solidFill>
                <a:latin typeface="Gill Sans"/>
                <a:ea typeface="Gill Sans"/>
                <a:cs typeface="Gill Sans"/>
                <a:sym typeface="Gill Sans"/>
              </a:rPr>
              <a:t>Error</a:t>
            </a:r>
            <a:r>
              <a:rPr b="1" i="0" lang="en-US" sz="2000" u="none">
                <a:solidFill>
                  <a:schemeClr val="dk1"/>
                </a:solidFill>
                <a:latin typeface="Gill Sans"/>
                <a:ea typeface="Gill Sans"/>
                <a:cs typeface="Gill Sans"/>
                <a:sym typeface="Gill Sans"/>
              </a:rPr>
              <a:t>:  i is </a:t>
            </a:r>
            <a:r>
              <a:rPr b="0" i="0" lang="en-US" sz="1800" u="none">
                <a:solidFill>
                  <a:schemeClr val="dk1"/>
                </a:solidFill>
                <a:latin typeface="Arial"/>
                <a:ea typeface="Arial"/>
                <a:cs typeface="Arial"/>
                <a:sym typeface="Arial"/>
              </a:rPr>
              <a:t>1</a:t>
            </a:r>
            <a:r>
              <a:rPr b="1" i="0" lang="en-US" sz="2000" u="none">
                <a:solidFill>
                  <a:schemeClr val="dk1"/>
                </a:solidFill>
                <a:latin typeface="Gill Sans"/>
                <a:ea typeface="Gill Sans"/>
                <a:cs typeface="Gill Sans"/>
                <a:sym typeface="Gill Sans"/>
              </a:rPr>
              <a:t>, not 0</a:t>
            </a:r>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Error propagates to the variable count</a:t>
            </a:r>
            <a:endParaRPr b="1" i="0" sz="2000" u="non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2"/>
              </a:buClr>
              <a:buSzPts val="1800"/>
              <a:buFont typeface="Gill Sans"/>
              <a:buNone/>
            </a:pPr>
            <a:r>
              <a:rPr b="0" i="0" lang="en-US" sz="1800" u="none">
                <a:solidFill>
                  <a:schemeClr val="dk2"/>
                </a:solidFill>
                <a:latin typeface="Gill Sans"/>
                <a:ea typeface="Gill Sans"/>
                <a:cs typeface="Gill Sans"/>
                <a:sym typeface="Gill Sans"/>
              </a:rPr>
              <a:t>Failure</a:t>
            </a:r>
            <a:r>
              <a:rPr b="0" i="0" lang="en-US" sz="1800" u="none">
                <a:solidFill>
                  <a:schemeClr val="dk1"/>
                </a:solidFill>
                <a:latin typeface="Gill Sans"/>
                <a:ea typeface="Gill Sans"/>
                <a:cs typeface="Gill Sans"/>
                <a:sym typeface="Gill Sans"/>
              </a:rPr>
              <a:t>: count is 0 at the return statement</a:t>
            </a:r>
            <a:endParaRPr/>
          </a:p>
        </p:txBody>
      </p:sp>
      <p:cxnSp>
        <p:nvCxnSpPr>
          <p:cNvPr id="175" name="Google Shape;175;p26"/>
          <p:cNvCxnSpPr/>
          <p:nvPr/>
        </p:nvCxnSpPr>
        <p:spPr>
          <a:xfrm flipH="1" rot="10800000">
            <a:off x="5108575" y="2782887"/>
            <a:ext cx="1647825" cy="825500"/>
          </a:xfrm>
          <a:prstGeom prst="straightConnector1">
            <a:avLst/>
          </a:prstGeom>
          <a:noFill/>
          <a:ln cap="flat" cmpd="sng" w="38100">
            <a:solidFill>
              <a:srgbClr val="FF0000"/>
            </a:solidFill>
            <a:prstDash val="solid"/>
            <a:miter lim="800000"/>
            <a:headEnd len="med" w="med" type="none"/>
            <a:tailEnd len="med" w="med" type="none"/>
          </a:ln>
        </p:spPr>
      </p:cxnSp>
      <p:cxnSp>
        <p:nvCxnSpPr>
          <p:cNvPr id="176" name="Google Shape;176;p26"/>
          <p:cNvCxnSpPr/>
          <p:nvPr/>
        </p:nvCxnSpPr>
        <p:spPr>
          <a:xfrm flipH="1" rot="10800000">
            <a:off x="5919787" y="4279900"/>
            <a:ext cx="1055687" cy="796925"/>
          </a:xfrm>
          <a:prstGeom prst="straightConnector1">
            <a:avLst/>
          </a:prstGeom>
          <a:noFill/>
          <a:ln cap="flat" cmpd="sng" w="38100">
            <a:solidFill>
              <a:srgbClr val="FF0000"/>
            </a:solidFill>
            <a:prstDash val="solid"/>
            <a:miter lim="800000"/>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Terminology</a:t>
            </a:r>
            <a:endParaRPr/>
          </a:p>
        </p:txBody>
      </p:sp>
      <p:sp>
        <p:nvSpPr>
          <p:cNvPr id="183" name="Google Shape;183;p27"/>
          <p:cNvSpPr txBox="1"/>
          <p:nvPr>
            <p:ph idx="1" type="body"/>
          </p:nvPr>
        </p:nvSpPr>
        <p:spPr>
          <a:xfrm>
            <a:off x="457200" y="1417637"/>
            <a:ext cx="8229600" cy="45259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a:buNone/>
            </a:pPr>
            <a:r>
              <a:rPr b="1" i="0" lang="en-US" sz="2800" u="none">
                <a:solidFill>
                  <a:schemeClr val="dk1"/>
                </a:solidFill>
                <a:latin typeface="Calibri"/>
                <a:ea typeface="Calibri"/>
                <a:cs typeface="Calibri"/>
                <a:sym typeface="Calibri"/>
              </a:rPr>
              <a:t>Example:</a:t>
            </a:r>
            <a:endParaRPr b="0" i="0" sz="2800" u="none">
              <a:solidFill>
                <a:schemeClr val="dk1"/>
              </a:solidFill>
              <a:latin typeface="Calibri"/>
              <a:ea typeface="Calibri"/>
              <a:cs typeface="Calibri"/>
              <a:sym typeface="Calibri"/>
            </a:endParaRPr>
          </a:p>
          <a:p>
            <a:pPr indent="0" lvl="0" marL="0" marR="0" rtl="0" algn="just">
              <a:lnSpc>
                <a:spcPct val="100000"/>
              </a:lnSpc>
              <a:spcBef>
                <a:spcPts val="280"/>
              </a:spcBef>
              <a:spcAft>
                <a:spcPts val="0"/>
              </a:spcAft>
              <a:buClr>
                <a:schemeClr val="dk1"/>
              </a:buClr>
              <a:buSzPts val="1400"/>
              <a:buFont typeface="Arial"/>
              <a:buNone/>
            </a:pPr>
            <a:r>
              <a:t/>
            </a:r>
            <a:endParaRPr b="0" i="0" sz="1400" u="none">
              <a:solidFill>
                <a:schemeClr val="dk1"/>
              </a:solidFill>
              <a:latin typeface="Calibri"/>
              <a:ea typeface="Calibri"/>
              <a:cs typeface="Calibri"/>
              <a:sym typeface="Calibri"/>
            </a:endParaRPr>
          </a:p>
          <a:p>
            <a:pPr indent="-177800" lvl="0" marL="0" marR="0" rtl="0" algn="just">
              <a:lnSpc>
                <a:spcPct val="10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Consider a medical doctor making a diagnosis for a patient. </a:t>
            </a:r>
            <a:r>
              <a:rPr b="0" i="0" lang="en-US" sz="2800" u="none">
                <a:solidFill>
                  <a:schemeClr val="dk2"/>
                </a:solidFill>
                <a:latin typeface="Calibri"/>
                <a:ea typeface="Calibri"/>
                <a:cs typeface="Calibri"/>
                <a:sym typeface="Calibri"/>
              </a:rPr>
              <a:t>The patient informs the doctor with a list of </a:t>
            </a:r>
            <a:r>
              <a:rPr b="1" i="0" lang="en-US" sz="2800" u="none">
                <a:solidFill>
                  <a:schemeClr val="dk2"/>
                </a:solidFill>
                <a:latin typeface="Calibri"/>
                <a:ea typeface="Calibri"/>
                <a:cs typeface="Calibri"/>
                <a:sym typeface="Calibri"/>
              </a:rPr>
              <a:t>symptoms (i.e. </a:t>
            </a:r>
            <a:r>
              <a:rPr b="1" i="1" lang="en-US" sz="2800" u="none">
                <a:solidFill>
                  <a:schemeClr val="dk2"/>
                </a:solidFill>
                <a:latin typeface="Calibri"/>
                <a:ea typeface="Calibri"/>
                <a:cs typeface="Calibri"/>
                <a:sym typeface="Calibri"/>
              </a:rPr>
              <a:t>failures</a:t>
            </a:r>
            <a:r>
              <a:rPr b="1" i="0" lang="en-US" sz="2800" u="none">
                <a:solidFill>
                  <a:schemeClr val="dk2"/>
                </a:solidFill>
                <a:latin typeface="Calibri"/>
                <a:ea typeface="Calibri"/>
                <a:cs typeface="Calibri"/>
                <a:sym typeface="Calibri"/>
              </a:rPr>
              <a:t>)</a:t>
            </a:r>
            <a:r>
              <a:rPr b="0" i="0" lang="en-US" sz="2800" u="none">
                <a:solidFill>
                  <a:schemeClr val="dk1"/>
                </a:solidFill>
                <a:latin typeface="Calibri"/>
                <a:ea typeface="Calibri"/>
                <a:cs typeface="Calibri"/>
                <a:sym typeface="Calibri"/>
              </a:rPr>
              <a:t>. </a:t>
            </a:r>
            <a:r>
              <a:rPr b="0" i="0" lang="en-US" sz="2800" u="none">
                <a:solidFill>
                  <a:schemeClr val="dk2"/>
                </a:solidFill>
                <a:latin typeface="Calibri"/>
                <a:ea typeface="Calibri"/>
                <a:cs typeface="Calibri"/>
                <a:sym typeface="Calibri"/>
              </a:rPr>
              <a:t>The doctor then discovers the </a:t>
            </a:r>
            <a:r>
              <a:rPr b="1" i="0" lang="en-US" sz="2800" u="none">
                <a:solidFill>
                  <a:schemeClr val="dk2"/>
                </a:solidFill>
                <a:latin typeface="Calibri"/>
                <a:ea typeface="Calibri"/>
                <a:cs typeface="Calibri"/>
                <a:sym typeface="Calibri"/>
              </a:rPr>
              <a:t>root cause (i.e. </a:t>
            </a:r>
            <a:r>
              <a:rPr b="1" i="1" lang="en-US" sz="2800" u="none">
                <a:solidFill>
                  <a:schemeClr val="dk2"/>
                </a:solidFill>
                <a:latin typeface="Calibri"/>
                <a:ea typeface="Calibri"/>
                <a:cs typeface="Calibri"/>
                <a:sym typeface="Calibri"/>
              </a:rPr>
              <a:t>fault</a:t>
            </a:r>
            <a:r>
              <a:rPr b="1" i="0" lang="en-US" sz="2800" u="none">
                <a:solidFill>
                  <a:schemeClr val="dk2"/>
                </a:solidFill>
                <a:latin typeface="Calibri"/>
                <a:ea typeface="Calibri"/>
                <a:cs typeface="Calibri"/>
                <a:sym typeface="Calibri"/>
              </a:rPr>
              <a:t>)</a:t>
            </a:r>
            <a:r>
              <a:rPr b="0" i="0" lang="en-US" sz="2800" u="none">
                <a:solidFill>
                  <a:schemeClr val="dk1"/>
                </a:solidFill>
                <a:latin typeface="Calibri"/>
                <a:ea typeface="Calibri"/>
                <a:cs typeface="Calibri"/>
                <a:sym typeface="Calibri"/>
              </a:rPr>
              <a:t> of the symptoms. The doctor  advises the patient to do some medical test and finds that </a:t>
            </a:r>
            <a:r>
              <a:rPr b="0" i="0" lang="en-US" sz="2800" u="none">
                <a:solidFill>
                  <a:schemeClr val="dk2"/>
                </a:solidFill>
                <a:latin typeface="Calibri"/>
                <a:ea typeface="Calibri"/>
                <a:cs typeface="Calibri"/>
                <a:sym typeface="Calibri"/>
              </a:rPr>
              <a:t>the patient has high blood pressure, irregular heartbeat, high cholesterol etc. (which corresponds to </a:t>
            </a:r>
            <a:r>
              <a:rPr b="1" i="1" lang="en-US" sz="2800" u="none">
                <a:solidFill>
                  <a:schemeClr val="dk2"/>
                </a:solidFill>
                <a:latin typeface="Calibri"/>
                <a:ea typeface="Calibri"/>
                <a:cs typeface="Calibri"/>
                <a:sym typeface="Calibri"/>
              </a:rPr>
              <a:t>error</a:t>
            </a:r>
            <a:r>
              <a:rPr b="0" i="0" lang="en-US" sz="2800" u="none">
                <a:solidFill>
                  <a:schemeClr val="dk2"/>
                </a:solidFill>
                <a:latin typeface="Calibri"/>
                <a:ea typeface="Calibri"/>
                <a:cs typeface="Calibri"/>
                <a:sym typeface="Calibri"/>
              </a:rPr>
              <a:t>)</a:t>
            </a:r>
            <a:r>
              <a:rPr b="0" i="0" lang="en-US" sz="2800" u="none">
                <a:solidFill>
                  <a:schemeClr val="dk1"/>
                </a:solidFill>
                <a:latin typeface="Calibri"/>
                <a:ea typeface="Calibri"/>
                <a:cs typeface="Calibri"/>
                <a:sym typeface="Calibri"/>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8"/>
          <p:cNvPicPr preferRelativeResize="0"/>
          <p:nvPr/>
        </p:nvPicPr>
        <p:blipFill rotWithShape="1">
          <a:blip r:embed="rId3">
            <a:alphaModFix/>
          </a:blip>
          <a:srcRect b="0" l="0" r="0" t="0"/>
          <a:stretch/>
        </p:blipFill>
        <p:spPr>
          <a:xfrm>
            <a:off x="381000" y="457200"/>
            <a:ext cx="8510587" cy="47418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b="0" l="0" r="0" t="0"/>
          <a:stretch/>
        </p:blipFill>
        <p:spPr>
          <a:xfrm>
            <a:off x="685800" y="533400"/>
            <a:ext cx="8020050" cy="521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rotWithShape="1">
          <a:blip r:embed="rId3">
            <a:alphaModFix/>
          </a:blip>
          <a:srcRect b="0" l="0" r="0" t="0"/>
          <a:stretch/>
        </p:blipFill>
        <p:spPr>
          <a:xfrm>
            <a:off x="228600" y="533400"/>
            <a:ext cx="8720137" cy="54562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3">
            <a:alphaModFix/>
          </a:blip>
          <a:srcRect b="0" l="0" r="0" t="0"/>
          <a:stretch/>
        </p:blipFill>
        <p:spPr>
          <a:xfrm>
            <a:off x="339725" y="228600"/>
            <a:ext cx="8467725" cy="62182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6000"/>
              <a:buFont typeface="Calibri"/>
              <a:buNone/>
            </a:pPr>
            <a:r>
              <a:rPr b="1" i="0" lang="en-US" sz="6000" u="none">
                <a:solidFill>
                  <a:schemeClr val="dk1"/>
                </a:solidFill>
                <a:latin typeface="Calibri"/>
                <a:ea typeface="Calibri"/>
                <a:cs typeface="Calibri"/>
                <a:sym typeface="Calibri"/>
              </a:rPr>
              <a:t>Issue Tracking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2"/>
          <p:cNvPicPr preferRelativeResize="0"/>
          <p:nvPr/>
        </p:nvPicPr>
        <p:blipFill rotWithShape="1">
          <a:blip r:embed="rId3">
            <a:alphaModFix/>
          </a:blip>
          <a:srcRect b="0" l="0" r="0" t="0"/>
          <a:stretch/>
        </p:blipFill>
        <p:spPr>
          <a:xfrm>
            <a:off x="533400" y="152400"/>
            <a:ext cx="7810500" cy="641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3"/>
          <p:cNvPicPr preferRelativeResize="0"/>
          <p:nvPr/>
        </p:nvPicPr>
        <p:blipFill rotWithShape="1">
          <a:blip r:embed="rId3">
            <a:alphaModFix/>
          </a:blip>
          <a:srcRect b="0" l="0" r="0" t="0"/>
          <a:stretch/>
        </p:blipFill>
        <p:spPr>
          <a:xfrm>
            <a:off x="642937" y="144462"/>
            <a:ext cx="7858125" cy="637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4"/>
          <p:cNvPicPr preferRelativeResize="0"/>
          <p:nvPr/>
        </p:nvPicPr>
        <p:blipFill rotWithShape="1">
          <a:blip r:embed="rId3">
            <a:alphaModFix/>
          </a:blip>
          <a:srcRect b="0" l="0" r="0" t="0"/>
          <a:stretch/>
        </p:blipFill>
        <p:spPr>
          <a:xfrm>
            <a:off x="228600" y="381000"/>
            <a:ext cx="8645525" cy="52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5"/>
          <p:cNvPicPr preferRelativeResize="0"/>
          <p:nvPr/>
        </p:nvPicPr>
        <p:blipFill rotWithShape="1">
          <a:blip r:embed="rId3">
            <a:alphaModFix/>
          </a:blip>
          <a:srcRect b="0" l="0" r="0" t="0"/>
          <a:stretch/>
        </p:blipFill>
        <p:spPr>
          <a:xfrm>
            <a:off x="481012" y="257175"/>
            <a:ext cx="8181975" cy="6067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6"/>
          <p:cNvPicPr preferRelativeResize="0"/>
          <p:nvPr/>
        </p:nvPicPr>
        <p:blipFill rotWithShape="1">
          <a:blip r:embed="rId3">
            <a:alphaModFix/>
          </a:blip>
          <a:srcRect b="0" l="0" r="0" t="0"/>
          <a:stretch/>
        </p:blipFill>
        <p:spPr>
          <a:xfrm>
            <a:off x="1066800" y="252412"/>
            <a:ext cx="5943600" cy="6099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7"/>
          <p:cNvPicPr preferRelativeResize="0"/>
          <p:nvPr/>
        </p:nvPicPr>
        <p:blipFill rotWithShape="1">
          <a:blip r:embed="rId3">
            <a:alphaModFix/>
          </a:blip>
          <a:srcRect b="0" l="0" r="0" t="0"/>
          <a:stretch/>
        </p:blipFill>
        <p:spPr>
          <a:xfrm>
            <a:off x="1309687" y="271462"/>
            <a:ext cx="6524625" cy="6315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8"/>
          <p:cNvPicPr preferRelativeResize="0"/>
          <p:nvPr/>
        </p:nvPicPr>
        <p:blipFill rotWithShape="1">
          <a:blip r:embed="rId3">
            <a:alphaModFix/>
          </a:blip>
          <a:srcRect b="0" l="0" r="0" t="0"/>
          <a:stretch/>
        </p:blipFill>
        <p:spPr>
          <a:xfrm>
            <a:off x="1143000" y="271462"/>
            <a:ext cx="5943600" cy="6315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9"/>
          <p:cNvPicPr preferRelativeResize="0"/>
          <p:nvPr/>
        </p:nvPicPr>
        <p:blipFill rotWithShape="1">
          <a:blip r:embed="rId3">
            <a:alphaModFix/>
          </a:blip>
          <a:srcRect b="0" l="0" r="0" t="0"/>
          <a:stretch/>
        </p:blipFill>
        <p:spPr>
          <a:xfrm>
            <a:off x="304800" y="304800"/>
            <a:ext cx="8420100" cy="5610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3">
            <a:alphaModFix/>
          </a:blip>
          <a:srcRect b="0" l="0" r="0" t="0"/>
          <a:stretch/>
        </p:blipFill>
        <p:spPr>
          <a:xfrm>
            <a:off x="439737" y="304800"/>
            <a:ext cx="8450262" cy="5981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1"/>
          <p:cNvPicPr preferRelativeResize="0"/>
          <p:nvPr/>
        </p:nvPicPr>
        <p:blipFill rotWithShape="1">
          <a:blip r:embed="rId3">
            <a:alphaModFix/>
          </a:blip>
          <a:srcRect b="0" l="0" r="0" t="0"/>
          <a:stretch/>
        </p:blipFill>
        <p:spPr>
          <a:xfrm>
            <a:off x="457200" y="381000"/>
            <a:ext cx="8129587" cy="579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457200" y="4270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6000"/>
              <a:buFont typeface="Calibri"/>
              <a:buNone/>
            </a:pPr>
            <a:r>
              <a:rPr b="1" i="0" lang="en-US" sz="6000" u="none">
                <a:solidFill>
                  <a:schemeClr val="dk1"/>
                </a:solidFill>
                <a:latin typeface="Calibri"/>
                <a:ea typeface="Calibri"/>
                <a:cs typeface="Calibri"/>
                <a:sym typeface="Calibri"/>
              </a:rPr>
              <a:t>Remember</a:t>
            </a:r>
            <a:endParaRPr/>
          </a:p>
        </p:txBody>
      </p:sp>
      <p:pic>
        <p:nvPicPr>
          <p:cNvPr id="100" name="Google Shape;100;p15"/>
          <p:cNvPicPr preferRelativeResize="0"/>
          <p:nvPr/>
        </p:nvPicPr>
        <p:blipFill rotWithShape="1">
          <a:blip r:embed="rId3">
            <a:alphaModFix/>
          </a:blip>
          <a:srcRect b="0" l="0" r="0" t="0"/>
          <a:stretch/>
        </p:blipFill>
        <p:spPr>
          <a:xfrm>
            <a:off x="457200" y="2362200"/>
            <a:ext cx="8318500" cy="213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2"/>
          <p:cNvPicPr preferRelativeResize="0"/>
          <p:nvPr/>
        </p:nvPicPr>
        <p:blipFill rotWithShape="1">
          <a:blip r:embed="rId3">
            <a:alphaModFix/>
          </a:blip>
          <a:srcRect b="0" l="0" r="0" t="0"/>
          <a:stretch/>
        </p:blipFill>
        <p:spPr>
          <a:xfrm>
            <a:off x="1676400" y="533400"/>
            <a:ext cx="5527675" cy="548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800"/>
              <a:buFont typeface="Calibri"/>
              <a:buNone/>
            </a:pPr>
            <a:r>
              <a:rPr b="1" i="0" lang="en-US" sz="3800" u="none">
                <a:solidFill>
                  <a:schemeClr val="dk1"/>
                </a:solidFill>
                <a:latin typeface="Calibri"/>
                <a:ea typeface="Calibri"/>
                <a:cs typeface="Calibri"/>
                <a:sym typeface="Calibri"/>
              </a:rPr>
              <a:t>Software Development - Quality Control</a:t>
            </a:r>
            <a:endParaRPr/>
          </a:p>
        </p:txBody>
      </p:sp>
      <p:sp>
        <p:nvSpPr>
          <p:cNvPr id="264" name="Google Shape;264;p4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To ensure functional and quality requirements are met we need a quality control mechanism</a:t>
            </a:r>
            <a:endParaRPr/>
          </a:p>
          <a:p>
            <a:pPr indent="-342900" lvl="0" marL="342900" marR="0" rtl="0" algn="just">
              <a:lnSpc>
                <a:spcPct val="100000"/>
              </a:lnSpc>
              <a:spcBef>
                <a:spcPts val="180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Verification and Validation (V&amp;V) provides this control mechanism</a:t>
            </a:r>
            <a:endParaRPr/>
          </a:p>
          <a:p>
            <a:pPr indent="-285750" lvl="1" marL="742950" marR="0" rtl="0" algn="just">
              <a:lnSpc>
                <a:spcPct val="100000"/>
              </a:lnSpc>
              <a:spcBef>
                <a:spcPts val="18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Ensure high quality software</a:t>
            </a:r>
            <a:endParaRPr/>
          </a:p>
          <a:p>
            <a:pPr indent="-285750" lvl="1" marL="742950" marR="0" rtl="0" algn="just">
              <a:lnSpc>
                <a:spcPct val="100000"/>
              </a:lnSpc>
              <a:spcBef>
                <a:spcPts val="180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Combine preventative and corrective measures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4"/>
          <p:cNvPicPr preferRelativeResize="0"/>
          <p:nvPr/>
        </p:nvPicPr>
        <p:blipFill rotWithShape="1">
          <a:blip r:embed="rId3">
            <a:alphaModFix/>
          </a:blip>
          <a:srcRect b="0" l="0" r="0" t="0"/>
          <a:stretch/>
        </p:blipFill>
        <p:spPr>
          <a:xfrm>
            <a:off x="685800" y="434975"/>
            <a:ext cx="7086600" cy="54594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457200" y="274637"/>
            <a:ext cx="8229600" cy="7159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Verification &amp; Validation (</a:t>
            </a:r>
            <a:r>
              <a:rPr b="1" i="1" lang="en-US" sz="3200" u="none">
                <a:solidFill>
                  <a:schemeClr val="dk1"/>
                </a:solidFill>
                <a:latin typeface="Calibri"/>
                <a:ea typeface="Calibri"/>
                <a:cs typeface="Calibri"/>
                <a:sym typeface="Calibri"/>
              </a:rPr>
              <a:t>IEEE</a:t>
            </a:r>
            <a:r>
              <a:rPr b="1" i="0" lang="en-US" sz="4400" u="none">
                <a:solidFill>
                  <a:schemeClr val="dk1"/>
                </a:solidFill>
                <a:latin typeface="Calibri"/>
                <a:ea typeface="Calibri"/>
                <a:cs typeface="Calibri"/>
                <a:sym typeface="Calibri"/>
              </a:rPr>
              <a:t>)</a:t>
            </a:r>
            <a:endParaRPr/>
          </a:p>
        </p:txBody>
      </p:sp>
      <p:sp>
        <p:nvSpPr>
          <p:cNvPr id="275" name="Google Shape;275;p45"/>
          <p:cNvSpPr txBox="1"/>
          <p:nvPr>
            <p:ph idx="1" type="body"/>
          </p:nvPr>
        </p:nvSpPr>
        <p:spPr>
          <a:xfrm>
            <a:off x="304800" y="1371600"/>
            <a:ext cx="8534400" cy="50434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CC"/>
              </a:buClr>
              <a:buSzPts val="3200"/>
              <a:buFont typeface="Arial"/>
              <a:buChar char="•"/>
            </a:pPr>
            <a:r>
              <a:rPr b="0" i="0" lang="en-US" sz="3200" u="none">
                <a:solidFill>
                  <a:srgbClr val="0000CC"/>
                </a:solidFill>
                <a:latin typeface="Calibri"/>
                <a:ea typeface="Calibri"/>
                <a:cs typeface="Calibri"/>
                <a:sym typeface="Calibri"/>
              </a:rPr>
              <a:t>Verification </a:t>
            </a:r>
            <a:r>
              <a:rPr b="0" i="0" lang="en-US" sz="3200" u="none">
                <a:solidFill>
                  <a:schemeClr val="dk1"/>
                </a:solidFill>
                <a:latin typeface="Calibri"/>
                <a:ea typeface="Calibri"/>
                <a:cs typeface="Calibri"/>
                <a:sym typeface="Calibri"/>
              </a:rPr>
              <a:t>: The process of determining whether the products of a given phase of the software development process fulfill the requirements established during the previous phase</a:t>
            </a:r>
            <a:endParaRPr/>
          </a:p>
          <a:p>
            <a:pPr indent="-254000" lvl="0" marL="342900" marR="0" rtl="0" algn="just">
              <a:lnSpc>
                <a:spcPct val="100000"/>
              </a:lnSpc>
              <a:spcBef>
                <a:spcPts val="280"/>
              </a:spcBef>
              <a:spcAft>
                <a:spcPts val="0"/>
              </a:spcAft>
              <a:buClr>
                <a:schemeClr val="dk1"/>
              </a:buClr>
              <a:buSzPts val="1400"/>
              <a:buFont typeface="Arial"/>
              <a:buNone/>
            </a:pPr>
            <a:r>
              <a:t/>
            </a:r>
            <a:endParaRPr b="0" i="0" sz="1400" u="none">
              <a:solidFill>
                <a:schemeClr val="dk1"/>
              </a:solidFill>
              <a:latin typeface="Calibri"/>
              <a:ea typeface="Calibri"/>
              <a:cs typeface="Calibri"/>
              <a:sym typeface="Calibri"/>
            </a:endParaRPr>
          </a:p>
          <a:p>
            <a:pPr indent="-342900" lvl="0" marL="342900" marR="0" rtl="0" algn="just">
              <a:lnSpc>
                <a:spcPct val="100000"/>
              </a:lnSpc>
              <a:spcBef>
                <a:spcPts val="640"/>
              </a:spcBef>
              <a:spcAft>
                <a:spcPts val="0"/>
              </a:spcAft>
              <a:buClr>
                <a:srgbClr val="0000CC"/>
              </a:buClr>
              <a:buSzPts val="3200"/>
              <a:buFont typeface="Arial"/>
              <a:buChar char="•"/>
            </a:pPr>
            <a:r>
              <a:rPr b="0" i="0" lang="en-US" sz="3200" u="none">
                <a:solidFill>
                  <a:srgbClr val="0000CC"/>
                </a:solidFill>
                <a:latin typeface="Calibri"/>
                <a:ea typeface="Calibri"/>
                <a:cs typeface="Calibri"/>
                <a:sym typeface="Calibri"/>
              </a:rPr>
              <a:t>Validation </a:t>
            </a:r>
            <a:r>
              <a:rPr b="0" i="0" lang="en-US" sz="3200" u="none">
                <a:solidFill>
                  <a:schemeClr val="dk1"/>
                </a:solidFill>
                <a:latin typeface="Calibri"/>
                <a:ea typeface="Calibri"/>
                <a:cs typeface="Calibri"/>
                <a:sym typeface="Calibri"/>
              </a:rPr>
              <a:t>: The process of evaluating software at the end of software development  to ensure compliance with intended usage</a:t>
            </a:r>
            <a:endParaRPr/>
          </a:p>
          <a:p>
            <a:pPr indent="-107950" lvl="1" marL="742950" marR="0" rtl="0" algn="just">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07950" lvl="1" marL="742950" marR="0" rtl="0" algn="just">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76" name="Google Shape;276;p45"/>
          <p:cNvSpPr txBox="1"/>
          <p:nvPr/>
        </p:nvSpPr>
        <p:spPr>
          <a:xfrm>
            <a:off x="304800" y="5902325"/>
            <a:ext cx="8610600" cy="523875"/>
          </a:xfrm>
          <a:prstGeom prst="rect">
            <a:avLst/>
          </a:prstGeom>
          <a:solidFill>
            <a:srgbClr val="FCFBF9"/>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CC"/>
              </a:buClr>
              <a:buSzPts val="2800"/>
              <a:buFont typeface="Gill Sans"/>
              <a:buNone/>
            </a:pPr>
            <a:r>
              <a:rPr b="0" i="1" lang="en-US" sz="2800" u="none">
                <a:solidFill>
                  <a:srgbClr val="0000CC"/>
                </a:solidFill>
                <a:latin typeface="Gill Sans"/>
                <a:ea typeface="Gill Sans"/>
                <a:cs typeface="Gill Sans"/>
                <a:sym typeface="Gill Sans"/>
              </a:rPr>
              <a:t>IV&amp;V stands for “independent verification and validation”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rotWithShape="1">
          <a:blip r:embed="rId3">
            <a:alphaModFix/>
          </a:blip>
          <a:srcRect b="0" l="0" r="0" t="0"/>
          <a:stretch/>
        </p:blipFill>
        <p:spPr>
          <a:xfrm>
            <a:off x="762000" y="533400"/>
            <a:ext cx="7239000" cy="5629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7"/>
          <p:cNvPicPr preferRelativeResize="0"/>
          <p:nvPr/>
        </p:nvPicPr>
        <p:blipFill rotWithShape="1">
          <a:blip r:embed="rId3">
            <a:alphaModFix/>
          </a:blip>
          <a:srcRect b="0" l="0" r="0" t="0"/>
          <a:stretch/>
        </p:blipFill>
        <p:spPr>
          <a:xfrm>
            <a:off x="762000" y="685800"/>
            <a:ext cx="7239000" cy="52657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8"/>
          <p:cNvPicPr preferRelativeResize="0"/>
          <p:nvPr/>
        </p:nvPicPr>
        <p:blipFill rotWithShape="1">
          <a:blip r:embed="rId3">
            <a:alphaModFix/>
          </a:blip>
          <a:srcRect b="0" l="0" r="0" t="0"/>
          <a:stretch/>
        </p:blipFill>
        <p:spPr>
          <a:xfrm>
            <a:off x="457200" y="381000"/>
            <a:ext cx="8210550" cy="6019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9"/>
          <p:cNvPicPr preferRelativeResize="0"/>
          <p:nvPr/>
        </p:nvPicPr>
        <p:blipFill rotWithShape="1">
          <a:blip r:embed="rId3">
            <a:alphaModFix/>
          </a:blip>
          <a:srcRect b="0" l="0" r="0" t="0"/>
          <a:stretch/>
        </p:blipFill>
        <p:spPr>
          <a:xfrm>
            <a:off x="609600" y="609600"/>
            <a:ext cx="8010525" cy="1447800"/>
          </a:xfrm>
          <a:prstGeom prst="rect">
            <a:avLst/>
          </a:prstGeom>
          <a:noFill/>
          <a:ln>
            <a:noFill/>
          </a:ln>
        </p:spPr>
      </p:pic>
      <p:pic>
        <p:nvPicPr>
          <p:cNvPr id="297" name="Google Shape;297;p49"/>
          <p:cNvPicPr preferRelativeResize="0"/>
          <p:nvPr/>
        </p:nvPicPr>
        <p:blipFill rotWithShape="1">
          <a:blip r:embed="rId4">
            <a:alphaModFix/>
          </a:blip>
          <a:srcRect b="0" l="0" r="0" t="0"/>
          <a:stretch/>
        </p:blipFill>
        <p:spPr>
          <a:xfrm>
            <a:off x="617537" y="2438400"/>
            <a:ext cx="7767637" cy="1752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Terminology</a:t>
            </a:r>
            <a:endParaRPr/>
          </a:p>
        </p:txBody>
      </p:sp>
      <p:sp>
        <p:nvSpPr>
          <p:cNvPr id="304" name="Google Shape;304;p50"/>
          <p:cNvSpPr txBox="1"/>
          <p:nvPr>
            <p:ph idx="1" type="body"/>
          </p:nvPr>
        </p:nvSpPr>
        <p:spPr>
          <a:xfrm>
            <a:off x="457200" y="838200"/>
            <a:ext cx="8305800" cy="45259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200"/>
              <a:buFont typeface="Arial"/>
              <a:buNone/>
            </a:pPr>
            <a:r>
              <a:rPr b="1" i="0" lang="en-US" sz="2200" u="none">
                <a:solidFill>
                  <a:schemeClr val="dk1"/>
                </a:solidFill>
                <a:latin typeface="Calibri"/>
                <a:ea typeface="Calibri"/>
                <a:cs typeface="Calibri"/>
                <a:sym typeface="Calibri"/>
              </a:rPr>
              <a:t>Testing</a:t>
            </a:r>
            <a:r>
              <a:rPr b="0" i="0" lang="en-US" sz="2200" u="none">
                <a:solidFill>
                  <a:schemeClr val="dk1"/>
                </a:solidFill>
                <a:latin typeface="Calibri"/>
                <a:ea typeface="Calibri"/>
                <a:cs typeface="Calibri"/>
                <a:sym typeface="Calibri"/>
              </a:rPr>
              <a:t> </a:t>
            </a:r>
            <a:endParaRPr/>
          </a:p>
          <a:p>
            <a:pPr indent="0" lvl="0" marL="0" marR="0" rtl="0" algn="just">
              <a:lnSpc>
                <a:spcPct val="100000"/>
              </a:lnSpc>
              <a:spcBef>
                <a:spcPts val="120"/>
              </a:spcBef>
              <a:spcAft>
                <a:spcPts val="0"/>
              </a:spcAft>
              <a:buClr>
                <a:schemeClr val="dk1"/>
              </a:buClr>
              <a:buSzPts val="600"/>
              <a:buFont typeface="Arial"/>
              <a:buNone/>
            </a:pPr>
            <a:r>
              <a:t/>
            </a:r>
            <a:endParaRPr b="0" i="0" sz="600" u="none">
              <a:solidFill>
                <a:schemeClr val="dk1"/>
              </a:solidFill>
              <a:latin typeface="Calibri"/>
              <a:ea typeface="Calibri"/>
              <a:cs typeface="Calibri"/>
              <a:sym typeface="Calibri"/>
            </a:endParaRPr>
          </a:p>
          <a:p>
            <a:pPr indent="-139700" lvl="0" marL="0" marR="0" rtl="0" algn="just">
              <a:lnSpc>
                <a:spcPct val="100000"/>
              </a:lnSpc>
              <a:spcBef>
                <a:spcPts val="440"/>
              </a:spcBef>
              <a:spcAft>
                <a:spcPts val="0"/>
              </a:spcAft>
              <a:buClr>
                <a:srgbClr val="FF0000"/>
              </a:buClr>
              <a:buSzPts val="2200"/>
              <a:buFont typeface="Arial"/>
              <a:buChar char="•"/>
            </a:pPr>
            <a:r>
              <a:rPr b="0" i="0" lang="en-US" sz="2200" u="none">
                <a:solidFill>
                  <a:srgbClr val="FF0000"/>
                </a:solidFill>
                <a:latin typeface="Calibri"/>
                <a:ea typeface="Calibri"/>
                <a:cs typeface="Calibri"/>
                <a:sym typeface="Calibri"/>
              </a:rPr>
              <a:t>Finding faults or defects</a:t>
            </a:r>
            <a:r>
              <a:rPr b="0" i="0" lang="en-US" sz="2200" u="none">
                <a:solidFill>
                  <a:schemeClr val="dk1"/>
                </a:solidFill>
                <a:latin typeface="Calibri"/>
                <a:ea typeface="Calibri"/>
                <a:cs typeface="Calibri"/>
                <a:sym typeface="Calibri"/>
              </a:rPr>
              <a:t> in the program or system by using various inputs and conditions. </a:t>
            </a:r>
            <a:endParaRPr/>
          </a:p>
          <a:p>
            <a:pPr indent="-139700" lvl="0" marL="0" marR="0" rtl="0" algn="just">
              <a:lnSpc>
                <a:spcPct val="100000"/>
              </a:lnSpc>
              <a:spcBef>
                <a:spcPts val="440"/>
              </a:spcBef>
              <a:spcAft>
                <a:spcPts val="0"/>
              </a:spcAft>
              <a:buClr>
                <a:schemeClr val="dk2"/>
              </a:buClr>
              <a:buSzPts val="2200"/>
              <a:buFont typeface="Arial"/>
              <a:buChar char="•"/>
            </a:pPr>
            <a:r>
              <a:rPr b="0" i="0" lang="en-US" sz="2200" u="none">
                <a:solidFill>
                  <a:schemeClr val="dk2"/>
                </a:solidFill>
                <a:latin typeface="Calibri"/>
                <a:ea typeface="Calibri"/>
                <a:cs typeface="Calibri"/>
                <a:sym typeface="Calibri"/>
              </a:rPr>
              <a:t>Verifying correct behaviour</a:t>
            </a:r>
            <a:r>
              <a:rPr b="0" i="0" lang="en-US" sz="2200" u="none">
                <a:solidFill>
                  <a:schemeClr val="dk1"/>
                </a:solidFill>
                <a:latin typeface="Calibri"/>
                <a:ea typeface="Calibri"/>
                <a:cs typeface="Calibri"/>
                <a:sym typeface="Calibri"/>
              </a:rPr>
              <a:t>. </a:t>
            </a:r>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It is the process of evaluating a system with the </a:t>
            </a:r>
            <a:r>
              <a:rPr b="0" i="0" lang="en-US" sz="2200" u="none">
                <a:solidFill>
                  <a:schemeClr val="dk2"/>
                </a:solidFill>
                <a:latin typeface="Calibri"/>
                <a:ea typeface="Calibri"/>
                <a:cs typeface="Calibri"/>
                <a:sym typeface="Calibri"/>
              </a:rPr>
              <a:t>intent to find whether it satisfies the specified requirements </a:t>
            </a:r>
            <a:r>
              <a:rPr b="0" i="0" lang="en-US" sz="2200" u="none">
                <a:solidFill>
                  <a:schemeClr val="dk1"/>
                </a:solidFill>
                <a:latin typeface="Calibri"/>
                <a:ea typeface="Calibri"/>
                <a:cs typeface="Calibri"/>
                <a:sym typeface="Calibri"/>
              </a:rPr>
              <a:t>or not. </a:t>
            </a:r>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In simple words, testing is executing a system in order to </a:t>
            </a:r>
            <a:r>
              <a:rPr b="0" i="0" lang="en-US" sz="2200" u="none">
                <a:solidFill>
                  <a:schemeClr val="dk2"/>
                </a:solidFill>
                <a:latin typeface="Calibri"/>
                <a:ea typeface="Calibri"/>
                <a:cs typeface="Calibri"/>
                <a:sym typeface="Calibri"/>
              </a:rPr>
              <a:t>identify any gaps, errors, or missing requirements</a:t>
            </a:r>
            <a:r>
              <a:rPr b="0" i="0" lang="en-US" sz="2200" u="none">
                <a:solidFill>
                  <a:schemeClr val="dk1"/>
                </a:solidFill>
                <a:latin typeface="Calibri"/>
                <a:ea typeface="Calibri"/>
                <a:cs typeface="Calibri"/>
                <a:sym typeface="Calibri"/>
              </a:rPr>
              <a:t> in contrary to the actual requirements. </a:t>
            </a:r>
            <a:endParaRPr/>
          </a:p>
          <a:p>
            <a:pPr indent="0" lvl="0" marL="0" marR="0" rtl="0" algn="just">
              <a:lnSpc>
                <a:spcPct val="100000"/>
              </a:lnSpc>
              <a:spcBef>
                <a:spcPts val="160"/>
              </a:spcBef>
              <a:spcAft>
                <a:spcPts val="0"/>
              </a:spcAft>
              <a:buClr>
                <a:schemeClr val="dk1"/>
              </a:buClr>
              <a:buSzPts val="800"/>
              <a:buFont typeface="Arial"/>
              <a:buNone/>
            </a:pPr>
            <a:r>
              <a:t/>
            </a:r>
            <a:endParaRPr b="0" i="0" sz="800" u="none">
              <a:solidFill>
                <a:schemeClr val="dk1"/>
              </a:solidFill>
              <a:latin typeface="Calibri"/>
              <a:ea typeface="Calibri"/>
              <a:cs typeface="Calibri"/>
              <a:sym typeface="Calibri"/>
            </a:endParaRPr>
          </a:p>
          <a:p>
            <a:pPr indent="0" lvl="0" marL="0" marR="0" rtl="0" algn="just">
              <a:lnSpc>
                <a:spcPct val="100000"/>
              </a:lnSpc>
              <a:spcBef>
                <a:spcPts val="440"/>
              </a:spcBef>
              <a:spcAft>
                <a:spcPts val="0"/>
              </a:spcAft>
              <a:buClr>
                <a:schemeClr val="dk1"/>
              </a:buClr>
              <a:buSzPts val="2200"/>
              <a:buFont typeface="Arial"/>
              <a:buNone/>
            </a:pPr>
            <a:r>
              <a:rPr b="1" i="0" lang="en-US" sz="2200" u="none">
                <a:solidFill>
                  <a:schemeClr val="dk1"/>
                </a:solidFill>
                <a:latin typeface="Calibri"/>
                <a:ea typeface="Calibri"/>
                <a:cs typeface="Calibri"/>
                <a:sym typeface="Calibri"/>
              </a:rPr>
              <a:t>Debugging </a:t>
            </a:r>
            <a:endParaRPr/>
          </a:p>
          <a:p>
            <a:pPr indent="0" lvl="0" marL="0" marR="0" rtl="0" algn="just">
              <a:lnSpc>
                <a:spcPct val="100000"/>
              </a:lnSpc>
              <a:spcBef>
                <a:spcPts val="120"/>
              </a:spcBef>
              <a:spcAft>
                <a:spcPts val="0"/>
              </a:spcAft>
              <a:buClr>
                <a:schemeClr val="dk1"/>
              </a:buClr>
              <a:buSzPts val="600"/>
              <a:buFont typeface="Arial"/>
              <a:buNone/>
            </a:pPr>
            <a:r>
              <a:t/>
            </a:r>
            <a:endParaRPr b="0" i="0" sz="600" u="none">
              <a:solidFill>
                <a:schemeClr val="dk1"/>
              </a:solidFill>
              <a:latin typeface="Calibri"/>
              <a:ea typeface="Calibri"/>
              <a:cs typeface="Calibri"/>
              <a:sym typeface="Calibri"/>
            </a:endParaRPr>
          </a:p>
          <a:p>
            <a:pPr indent="-139700" lvl="0" marL="0" marR="0" rtl="0" algn="just">
              <a:lnSpc>
                <a:spcPct val="10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Fix a specific problem of the program or the system by </a:t>
            </a:r>
            <a:r>
              <a:rPr b="0" i="0" lang="en-US" sz="2200" u="none">
                <a:solidFill>
                  <a:schemeClr val="dk2"/>
                </a:solidFill>
                <a:latin typeface="Calibri"/>
                <a:ea typeface="Calibri"/>
                <a:cs typeface="Calibri"/>
                <a:sym typeface="Calibri"/>
              </a:rPr>
              <a:t>finding the defect and the </a:t>
            </a:r>
            <a:r>
              <a:rPr b="0" i="0" lang="en-US" sz="2200" u="none">
                <a:solidFill>
                  <a:srgbClr val="FF0000"/>
                </a:solidFill>
                <a:latin typeface="Calibri"/>
                <a:ea typeface="Calibri"/>
                <a:cs typeface="Calibri"/>
                <a:sym typeface="Calibri"/>
              </a:rPr>
              <a:t>cause of the defect</a:t>
            </a:r>
            <a:r>
              <a:rPr b="0" i="0" lang="en-US" sz="2200" u="none">
                <a:solidFill>
                  <a:schemeClr val="dk1"/>
                </a:solidFill>
                <a:latin typeface="Calibri"/>
                <a:ea typeface="Calibri"/>
                <a:cs typeface="Calibri"/>
                <a:sym typeface="Calibri"/>
              </a:rPr>
              <a:t>. </a:t>
            </a:r>
            <a:endParaRPr/>
          </a:p>
          <a:p>
            <a:pPr indent="-139700" lvl="0" marL="0" marR="0" rtl="0" algn="just">
              <a:lnSpc>
                <a:spcPct val="100000"/>
              </a:lnSpc>
              <a:spcBef>
                <a:spcPts val="440"/>
              </a:spcBef>
              <a:spcAft>
                <a:spcPts val="0"/>
              </a:spcAft>
              <a:buClr>
                <a:srgbClr val="FF0000"/>
              </a:buClr>
              <a:buSzPts val="2200"/>
              <a:buFont typeface="Arial"/>
              <a:buChar char="•"/>
            </a:pPr>
            <a:r>
              <a:rPr b="0" i="0" lang="en-US" sz="2200" u="none">
                <a:solidFill>
                  <a:srgbClr val="FF0000"/>
                </a:solidFill>
                <a:latin typeface="Calibri"/>
                <a:ea typeface="Calibri"/>
                <a:cs typeface="Calibri"/>
                <a:sym typeface="Calibri"/>
              </a:rPr>
              <a:t>Checks, detects and corrects errors or bugs</a:t>
            </a:r>
            <a:r>
              <a:rPr b="0" i="0" lang="en-US" sz="2200" u="none">
                <a:solidFill>
                  <a:schemeClr val="dk1"/>
                </a:solidFill>
                <a:latin typeface="Calibri"/>
                <a:ea typeface="Calibri"/>
                <a:cs typeface="Calibri"/>
                <a:sym typeface="Calibri"/>
              </a:rPr>
              <a:t> to allow proper program operation according to set specifications.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1"/>
          <p:cNvPicPr preferRelativeResize="0"/>
          <p:nvPr/>
        </p:nvPicPr>
        <p:blipFill rotWithShape="1">
          <a:blip r:embed="rId3">
            <a:alphaModFix/>
          </a:blip>
          <a:srcRect b="0" l="0" r="0" t="0"/>
          <a:stretch/>
        </p:blipFill>
        <p:spPr>
          <a:xfrm>
            <a:off x="533400" y="609600"/>
            <a:ext cx="8256587" cy="541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6"/>
          <p:cNvPicPr preferRelativeResize="0"/>
          <p:nvPr/>
        </p:nvPicPr>
        <p:blipFill rotWithShape="1">
          <a:blip r:embed="rId3">
            <a:alphaModFix/>
          </a:blip>
          <a:srcRect b="0" l="0" r="0" t="0"/>
          <a:stretch/>
        </p:blipFill>
        <p:spPr>
          <a:xfrm>
            <a:off x="457200" y="533400"/>
            <a:ext cx="8362950" cy="54371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1096962" y="76200"/>
            <a:ext cx="7064375" cy="14208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Software is a Skin that Surrounds Our Civilization</a:t>
            </a:r>
            <a:endParaRPr/>
          </a:p>
        </p:txBody>
      </p:sp>
      <p:pic>
        <p:nvPicPr>
          <p:cNvPr id="316" name="Google Shape;316;p52"/>
          <p:cNvPicPr preferRelativeResize="0"/>
          <p:nvPr/>
        </p:nvPicPr>
        <p:blipFill rotWithShape="1">
          <a:blip r:embed="rId3">
            <a:alphaModFix/>
          </a:blip>
          <a:srcRect b="0" l="0" r="0" t="0"/>
          <a:stretch/>
        </p:blipFill>
        <p:spPr>
          <a:xfrm>
            <a:off x="5181600" y="2514600"/>
            <a:ext cx="1219200" cy="908050"/>
          </a:xfrm>
          <a:prstGeom prst="rect">
            <a:avLst/>
          </a:prstGeom>
          <a:noFill/>
          <a:ln>
            <a:noFill/>
          </a:ln>
        </p:spPr>
      </p:pic>
      <p:pic>
        <p:nvPicPr>
          <p:cNvPr id="317" name="Google Shape;317;p52"/>
          <p:cNvPicPr preferRelativeResize="0"/>
          <p:nvPr/>
        </p:nvPicPr>
        <p:blipFill rotWithShape="1">
          <a:blip r:embed="rId4">
            <a:alphaModFix/>
          </a:blip>
          <a:srcRect b="0" l="0" r="0" t="0"/>
          <a:stretch/>
        </p:blipFill>
        <p:spPr>
          <a:xfrm>
            <a:off x="2030412" y="3179762"/>
            <a:ext cx="1619250" cy="1214437"/>
          </a:xfrm>
          <a:prstGeom prst="rect">
            <a:avLst/>
          </a:prstGeom>
          <a:noFill/>
          <a:ln>
            <a:noFill/>
          </a:ln>
        </p:spPr>
      </p:pic>
      <p:pic>
        <p:nvPicPr>
          <p:cNvPr id="318" name="Google Shape;318;p52"/>
          <p:cNvPicPr preferRelativeResize="0"/>
          <p:nvPr/>
        </p:nvPicPr>
        <p:blipFill rotWithShape="1">
          <a:blip r:embed="rId5">
            <a:alphaModFix/>
          </a:blip>
          <a:srcRect b="0" l="0" r="0" t="0"/>
          <a:stretch/>
        </p:blipFill>
        <p:spPr>
          <a:xfrm>
            <a:off x="3363912" y="1755775"/>
            <a:ext cx="1428750" cy="1071562"/>
          </a:xfrm>
          <a:prstGeom prst="rect">
            <a:avLst/>
          </a:prstGeom>
          <a:noFill/>
          <a:ln>
            <a:noFill/>
          </a:ln>
        </p:spPr>
      </p:pic>
      <p:pic>
        <p:nvPicPr>
          <p:cNvPr descr="C:\Documents and Settings\rpanesar\My Documents\My Pictures\Microsoft Clip Organizer\j0410044.jpg" id="319" name="Google Shape;319;p52"/>
          <p:cNvPicPr preferRelativeResize="0"/>
          <p:nvPr/>
        </p:nvPicPr>
        <p:blipFill rotWithShape="1">
          <a:blip r:embed="rId6">
            <a:alphaModFix/>
          </a:blip>
          <a:srcRect b="0" l="0" r="0" t="0"/>
          <a:stretch/>
        </p:blipFill>
        <p:spPr>
          <a:xfrm>
            <a:off x="285750" y="2076450"/>
            <a:ext cx="1000125" cy="1000125"/>
          </a:xfrm>
          <a:prstGeom prst="rect">
            <a:avLst/>
          </a:prstGeom>
          <a:noFill/>
          <a:ln>
            <a:noFill/>
          </a:ln>
        </p:spPr>
      </p:pic>
      <p:pic>
        <p:nvPicPr>
          <p:cNvPr descr="C:\Documents and Settings\rpanesar\My Documents\My Pictures\Microsoft Clip Organizer\j0433050.jpg" id="320" name="Google Shape;320;p52"/>
          <p:cNvPicPr preferRelativeResize="0"/>
          <p:nvPr/>
        </p:nvPicPr>
        <p:blipFill rotWithShape="1">
          <a:blip r:embed="rId7">
            <a:alphaModFix/>
          </a:blip>
          <a:srcRect b="0" l="0" r="0" t="0"/>
          <a:stretch/>
        </p:blipFill>
        <p:spPr>
          <a:xfrm>
            <a:off x="4165600" y="3741737"/>
            <a:ext cx="1143000" cy="1143000"/>
          </a:xfrm>
          <a:prstGeom prst="rect">
            <a:avLst/>
          </a:prstGeom>
          <a:noFill/>
          <a:ln>
            <a:noFill/>
          </a:ln>
        </p:spPr>
      </p:pic>
      <p:pic>
        <p:nvPicPr>
          <p:cNvPr id="321" name="Google Shape;321;p52"/>
          <p:cNvPicPr preferRelativeResize="0"/>
          <p:nvPr/>
        </p:nvPicPr>
        <p:blipFill rotWithShape="1">
          <a:blip r:embed="rId8">
            <a:alphaModFix/>
          </a:blip>
          <a:srcRect b="0" l="0" r="0" t="0"/>
          <a:stretch/>
        </p:blipFill>
        <p:spPr>
          <a:xfrm>
            <a:off x="5894387" y="1666875"/>
            <a:ext cx="828675" cy="828675"/>
          </a:xfrm>
          <a:prstGeom prst="rect">
            <a:avLst/>
          </a:prstGeom>
          <a:noFill/>
          <a:ln>
            <a:noFill/>
          </a:ln>
        </p:spPr>
      </p:pic>
      <p:pic>
        <p:nvPicPr>
          <p:cNvPr id="322" name="Google Shape;322;p52"/>
          <p:cNvPicPr preferRelativeResize="0"/>
          <p:nvPr/>
        </p:nvPicPr>
        <p:blipFill rotWithShape="1">
          <a:blip r:embed="rId9">
            <a:alphaModFix/>
          </a:blip>
          <a:srcRect b="0" l="0" r="0" t="0"/>
          <a:stretch/>
        </p:blipFill>
        <p:spPr>
          <a:xfrm>
            <a:off x="1763712" y="4675187"/>
            <a:ext cx="1643062" cy="838200"/>
          </a:xfrm>
          <a:prstGeom prst="rect">
            <a:avLst/>
          </a:prstGeom>
          <a:noFill/>
          <a:ln>
            <a:noFill/>
          </a:ln>
        </p:spPr>
      </p:pic>
      <p:sp>
        <p:nvSpPr>
          <p:cNvPr id="323" name="Google Shape;323;p52"/>
          <p:cNvSpPr txBox="1"/>
          <p:nvPr/>
        </p:nvSpPr>
        <p:spPr>
          <a:xfrm>
            <a:off x="3559175" y="5132387"/>
            <a:ext cx="1657350" cy="1157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24" name="Google Shape;324;p52"/>
          <p:cNvPicPr preferRelativeResize="0"/>
          <p:nvPr/>
        </p:nvPicPr>
        <p:blipFill rotWithShape="1">
          <a:blip r:embed="rId10">
            <a:alphaModFix/>
          </a:blip>
          <a:srcRect b="0" l="0" r="0" t="0"/>
          <a:stretch/>
        </p:blipFill>
        <p:spPr>
          <a:xfrm>
            <a:off x="928687" y="3286125"/>
            <a:ext cx="914400" cy="766762"/>
          </a:xfrm>
          <a:prstGeom prst="rect">
            <a:avLst/>
          </a:prstGeom>
          <a:noFill/>
          <a:ln>
            <a:noFill/>
          </a:ln>
        </p:spPr>
      </p:pic>
      <p:sp>
        <p:nvSpPr>
          <p:cNvPr id="325" name="Google Shape;325;p52"/>
          <p:cNvSpPr txBox="1"/>
          <p:nvPr/>
        </p:nvSpPr>
        <p:spPr>
          <a:xfrm>
            <a:off x="7404100" y="1598612"/>
            <a:ext cx="985837" cy="69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MCj04157480000[1]" id="326" name="Google Shape;326;p52"/>
          <p:cNvPicPr preferRelativeResize="0"/>
          <p:nvPr/>
        </p:nvPicPr>
        <p:blipFill rotWithShape="1">
          <a:blip r:embed="rId11">
            <a:alphaModFix/>
          </a:blip>
          <a:srcRect b="0" l="0" r="0" t="0"/>
          <a:stretch/>
        </p:blipFill>
        <p:spPr>
          <a:xfrm>
            <a:off x="1531937" y="1524000"/>
            <a:ext cx="1516062" cy="1524000"/>
          </a:xfrm>
          <a:prstGeom prst="rect">
            <a:avLst/>
          </a:prstGeom>
          <a:noFill/>
          <a:ln>
            <a:noFill/>
          </a:ln>
        </p:spPr>
      </p:pic>
      <p:pic>
        <p:nvPicPr>
          <p:cNvPr descr="MCj02903870000[1]" id="327" name="Google Shape;327;p52"/>
          <p:cNvPicPr preferRelativeResize="0"/>
          <p:nvPr/>
        </p:nvPicPr>
        <p:blipFill rotWithShape="1">
          <a:blip r:embed="rId12">
            <a:alphaModFix/>
          </a:blip>
          <a:srcRect b="0" l="0" r="0" t="0"/>
          <a:stretch/>
        </p:blipFill>
        <p:spPr>
          <a:xfrm>
            <a:off x="163512" y="4527550"/>
            <a:ext cx="1581150" cy="1724025"/>
          </a:xfrm>
          <a:prstGeom prst="rect">
            <a:avLst/>
          </a:prstGeom>
          <a:noFill/>
          <a:ln>
            <a:noFill/>
          </a:ln>
        </p:spPr>
      </p:pic>
      <p:pic>
        <p:nvPicPr>
          <p:cNvPr descr="j0215086" id="328" name="Google Shape;328;p52"/>
          <p:cNvPicPr preferRelativeResize="0"/>
          <p:nvPr/>
        </p:nvPicPr>
        <p:blipFill rotWithShape="1">
          <a:blip r:embed="rId13">
            <a:alphaModFix/>
          </a:blip>
          <a:srcRect b="0" l="0" r="0" t="0"/>
          <a:stretch/>
        </p:blipFill>
        <p:spPr>
          <a:xfrm>
            <a:off x="5562600" y="4038600"/>
            <a:ext cx="1214437" cy="1895475"/>
          </a:xfrm>
          <a:prstGeom prst="rect">
            <a:avLst/>
          </a:prstGeom>
          <a:noFill/>
          <a:ln>
            <a:noFill/>
          </a:ln>
        </p:spPr>
      </p:pic>
      <p:pic>
        <p:nvPicPr>
          <p:cNvPr descr="C:\Documents and Settings\rpanesar\Local Settings\Temporary Internet Files\Content.IE5\P2WWCY0O\MCj02811390000[1].wmf" id="329" name="Google Shape;329;p52"/>
          <p:cNvPicPr preferRelativeResize="0"/>
          <p:nvPr/>
        </p:nvPicPr>
        <p:blipFill rotWithShape="1">
          <a:blip r:embed="rId14">
            <a:alphaModFix/>
          </a:blip>
          <a:srcRect b="0" l="0" r="0" t="0"/>
          <a:stretch/>
        </p:blipFill>
        <p:spPr>
          <a:xfrm>
            <a:off x="6934200" y="2590800"/>
            <a:ext cx="2125662" cy="2163762"/>
          </a:xfrm>
          <a:prstGeom prst="rect">
            <a:avLst/>
          </a:prstGeom>
          <a:noFill/>
          <a:ln>
            <a:noFill/>
          </a:ln>
        </p:spPr>
      </p:pic>
      <p:sp>
        <p:nvSpPr>
          <p:cNvPr id="330" name="Google Shape;330;p52"/>
          <p:cNvSpPr txBox="1"/>
          <p:nvPr/>
        </p:nvSpPr>
        <p:spPr>
          <a:xfrm>
            <a:off x="6126162" y="6153150"/>
            <a:ext cx="2628900" cy="254000"/>
          </a:xfrm>
          <a:prstGeom prst="rect">
            <a:avLst/>
          </a:prstGeom>
          <a:solidFill>
            <a:srgbClr val="BFBFB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Comic Sans MS"/>
              <a:buNone/>
            </a:pPr>
            <a:r>
              <a:rPr b="0" i="0" lang="en-US" sz="1000" u="none">
                <a:solidFill>
                  <a:schemeClr val="dk1"/>
                </a:solidFill>
                <a:latin typeface="Comic Sans MS"/>
                <a:ea typeface="Comic Sans MS"/>
                <a:cs typeface="Comic Sans MS"/>
                <a:sym typeface="Comic Sans MS"/>
              </a:rPr>
              <a:t>Quote due to Dr. Mark Harman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3"/>
          <p:cNvPicPr preferRelativeResize="0"/>
          <p:nvPr/>
        </p:nvPicPr>
        <p:blipFill rotWithShape="1">
          <a:blip r:embed="rId3">
            <a:alphaModFix/>
          </a:blip>
          <a:srcRect b="0" l="0" r="0" t="0"/>
          <a:stretch/>
        </p:blipFill>
        <p:spPr>
          <a:xfrm>
            <a:off x="762000" y="609600"/>
            <a:ext cx="7826375" cy="4953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4"/>
          <p:cNvPicPr preferRelativeResize="0"/>
          <p:nvPr/>
        </p:nvPicPr>
        <p:blipFill rotWithShape="1">
          <a:blip r:embed="rId3">
            <a:alphaModFix/>
          </a:blip>
          <a:srcRect b="0" l="0" r="0" t="0"/>
          <a:stretch/>
        </p:blipFill>
        <p:spPr>
          <a:xfrm>
            <a:off x="990600" y="457200"/>
            <a:ext cx="4953000" cy="5705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5"/>
          <p:cNvPicPr preferRelativeResize="0"/>
          <p:nvPr/>
        </p:nvPicPr>
        <p:blipFill rotWithShape="1">
          <a:blip r:embed="rId3">
            <a:alphaModFix/>
          </a:blip>
          <a:srcRect b="0" l="0" r="0" t="0"/>
          <a:stretch/>
        </p:blipFill>
        <p:spPr>
          <a:xfrm>
            <a:off x="457200" y="533400"/>
            <a:ext cx="7426325" cy="5638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Traditional Testing Levels</a:t>
            </a:r>
            <a:r>
              <a:rPr b="0" i="0" lang="en-US" sz="2800" u="none">
                <a:solidFill>
                  <a:schemeClr val="dk1"/>
                </a:solidFill>
                <a:latin typeface="Calibri"/>
                <a:ea typeface="Calibri"/>
                <a:cs typeface="Calibri"/>
                <a:sym typeface="Calibri"/>
              </a:rPr>
              <a:t> </a:t>
            </a:r>
            <a:endParaRPr/>
          </a:p>
        </p:txBody>
      </p:sp>
      <p:sp>
        <p:nvSpPr>
          <p:cNvPr id="351" name="Google Shape;351;p56"/>
          <p:cNvSpPr txBox="1"/>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1200"/>
              <a:buFont typeface="Calibri"/>
              <a:buNone/>
            </a:pPr>
            <a:r>
              <a:rPr b="0" i="0" lang="en-US" sz="1200" u="sng">
                <a:solidFill>
                  <a:srgbClr val="898989"/>
                </a:solidFill>
                <a:latin typeface="Calibri"/>
                <a:ea typeface="Calibri"/>
                <a:cs typeface="Calibri"/>
                <a:sym typeface="Calibri"/>
              </a:rPr>
              <a:t>*</a:t>
            </a:r>
            <a:endParaRPr/>
          </a:p>
        </p:txBody>
      </p:sp>
      <p:sp>
        <p:nvSpPr>
          <p:cNvPr id="352" name="Google Shape;352;p56"/>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Figure: Software development activities and testing levels – the “V Model” </a:t>
            </a:r>
            <a:br>
              <a:rPr b="0" i="0" lang="en-US" sz="3200" u="none">
                <a:solidFill>
                  <a:schemeClr val="dk1"/>
                </a:solidFill>
                <a:latin typeface="Calibri"/>
                <a:ea typeface="Calibri"/>
                <a:cs typeface="Calibri"/>
                <a:sym typeface="Calibri"/>
              </a:rPr>
            </a:br>
            <a:endParaRPr/>
          </a:p>
        </p:txBody>
      </p:sp>
      <p:pic>
        <p:nvPicPr>
          <p:cNvPr id="353" name="Google Shape;353;p56"/>
          <p:cNvPicPr preferRelativeResize="0"/>
          <p:nvPr/>
        </p:nvPicPr>
        <p:blipFill rotWithShape="1">
          <a:blip r:embed="rId3">
            <a:alphaModFix/>
          </a:blip>
          <a:srcRect b="0" l="0" r="0" t="0"/>
          <a:stretch/>
        </p:blipFill>
        <p:spPr>
          <a:xfrm>
            <a:off x="1147762" y="1481137"/>
            <a:ext cx="6848475" cy="42338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457200" y="274637"/>
            <a:ext cx="8229600"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V-Model</a:t>
            </a:r>
            <a:endParaRPr/>
          </a:p>
        </p:txBody>
      </p:sp>
      <p:sp>
        <p:nvSpPr>
          <p:cNvPr id="359" name="Google Shape;359;p57"/>
          <p:cNvSpPr txBox="1"/>
          <p:nvPr>
            <p:ph idx="1" type="body"/>
          </p:nvPr>
        </p:nvSpPr>
        <p:spPr>
          <a:xfrm>
            <a:off x="457200" y="12954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a:t>
            </a:r>
            <a:r>
              <a:rPr b="0" i="1" lang="en-US" sz="3200" u="none">
                <a:solidFill>
                  <a:srgbClr val="FF0000"/>
                </a:solidFill>
                <a:latin typeface="Calibri"/>
                <a:ea typeface="Calibri"/>
                <a:cs typeface="Calibri"/>
                <a:sym typeface="Calibri"/>
              </a:rPr>
              <a:t>requirements analysis </a:t>
            </a:r>
            <a:r>
              <a:rPr b="0" i="0" lang="en-US" sz="3200" u="none">
                <a:solidFill>
                  <a:schemeClr val="dk1"/>
                </a:solidFill>
                <a:latin typeface="Calibri"/>
                <a:ea typeface="Calibri"/>
                <a:cs typeface="Calibri"/>
                <a:sym typeface="Calibri"/>
              </a:rPr>
              <a:t>phase of software development captures the customer’s needs. </a:t>
            </a:r>
            <a:endParaRPr/>
          </a:p>
          <a:p>
            <a:pPr indent="-342900" lvl="0" marL="342900" marR="0" rtl="0" algn="just">
              <a:lnSpc>
                <a:spcPct val="100000"/>
              </a:lnSpc>
              <a:spcBef>
                <a:spcPts val="1800"/>
              </a:spcBef>
              <a:spcAft>
                <a:spcPts val="0"/>
              </a:spcAft>
              <a:buClr>
                <a:srgbClr val="0000CC"/>
              </a:buClr>
              <a:buSzPts val="3200"/>
              <a:buFont typeface="Arial"/>
              <a:buChar char="•"/>
            </a:pPr>
            <a:r>
              <a:rPr b="0" i="1" lang="en-US" sz="3200" u="none">
                <a:solidFill>
                  <a:srgbClr val="0000CC"/>
                </a:solidFill>
                <a:latin typeface="Calibri"/>
                <a:ea typeface="Calibri"/>
                <a:cs typeface="Calibri"/>
                <a:sym typeface="Calibri"/>
              </a:rPr>
              <a:t>Acceptance testing </a:t>
            </a:r>
            <a:r>
              <a:rPr b="0" i="0" lang="en-US" sz="3200" u="none">
                <a:solidFill>
                  <a:schemeClr val="dk1"/>
                </a:solidFill>
                <a:latin typeface="Calibri"/>
                <a:ea typeface="Calibri"/>
                <a:cs typeface="Calibri"/>
                <a:sym typeface="Calibri"/>
              </a:rPr>
              <a:t>is designed to determine whether the completed software in fact meets these needs. In other words, </a:t>
            </a:r>
            <a:r>
              <a:rPr b="0" i="0" lang="en-US" sz="3200" u="none">
                <a:solidFill>
                  <a:schemeClr val="dk2"/>
                </a:solidFill>
                <a:latin typeface="Calibri"/>
                <a:ea typeface="Calibri"/>
                <a:cs typeface="Calibri"/>
                <a:sym typeface="Calibri"/>
              </a:rPr>
              <a:t>acceptance testing probes whether the software does what the users want</a:t>
            </a:r>
            <a:r>
              <a:rPr b="0" i="0" lang="en-US" sz="3200" u="none">
                <a:solidFill>
                  <a:schemeClr val="dk1"/>
                </a:solidFill>
                <a:latin typeface="Calibri"/>
                <a:ea typeface="Calibri"/>
                <a:cs typeface="Calibri"/>
                <a:sym typeface="Calibri"/>
              </a:rPr>
              <a:t>. </a:t>
            </a:r>
            <a:endParaRPr/>
          </a:p>
          <a:p>
            <a:pPr indent="-285750" lvl="1" marL="742950" marR="0" rtl="0" algn="just">
              <a:lnSpc>
                <a:spcPct val="100000"/>
              </a:lnSpc>
              <a:spcBef>
                <a:spcPts val="18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Acceptance testing must involve users or other individuals who have strong domain knowledge. </a:t>
            </a:r>
            <a:br>
              <a:rPr b="0" i="0" lang="en-US" sz="2800" u="none" cap="none" strike="noStrike">
                <a:solidFill>
                  <a:schemeClr val="dk1"/>
                </a:solidFill>
                <a:latin typeface="Calibri"/>
                <a:ea typeface="Calibri"/>
                <a:cs typeface="Calibri"/>
                <a:sym typeface="Calibri"/>
              </a:rPr>
            </a:br>
            <a:endParaRPr/>
          </a:p>
          <a:p>
            <a:pPr indent="-342900" lvl="0" marL="342900" marR="0" rtl="0" algn="just">
              <a:lnSpc>
                <a:spcPct val="100000"/>
              </a:lnSpc>
              <a:spcBef>
                <a:spcPts val="1800"/>
              </a:spcBef>
              <a:spcAft>
                <a:spcPts val="0"/>
              </a:spcAft>
              <a:buClr>
                <a:schemeClr val="dk1"/>
              </a:buClr>
              <a:buSzPts val="3200"/>
              <a:buFont typeface="Arial"/>
              <a:buNone/>
            </a:pPr>
            <a:br>
              <a:rPr b="0" i="0" lang="en-US" sz="3200" u="none">
                <a:solidFill>
                  <a:schemeClr val="dk1"/>
                </a:solidFill>
                <a:latin typeface="Calibri"/>
                <a:ea typeface="Calibri"/>
                <a:cs typeface="Calibri"/>
                <a:sym typeface="Calibri"/>
              </a:rPr>
            </a:b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V-Model Cont.</a:t>
            </a:r>
            <a:endParaRPr/>
          </a:p>
        </p:txBody>
      </p:sp>
      <p:sp>
        <p:nvSpPr>
          <p:cNvPr id="365" name="Google Shape;365;p58"/>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a:t>
            </a:r>
            <a:r>
              <a:rPr b="0" i="1" lang="en-US" sz="2400" u="none">
                <a:solidFill>
                  <a:srgbClr val="FF0000"/>
                </a:solidFill>
                <a:latin typeface="Calibri"/>
                <a:ea typeface="Calibri"/>
                <a:cs typeface="Calibri"/>
                <a:sym typeface="Calibri"/>
              </a:rPr>
              <a:t>architectural design</a:t>
            </a:r>
            <a:r>
              <a:rPr b="0" i="1" lang="en-US" sz="2400" u="none">
                <a:solidFill>
                  <a:schemeClr val="dk1"/>
                </a:solidFill>
                <a:latin typeface="Calibri"/>
                <a:ea typeface="Calibri"/>
                <a:cs typeface="Calibri"/>
                <a:sym typeface="Calibri"/>
              </a:rPr>
              <a:t> </a:t>
            </a:r>
            <a:r>
              <a:rPr b="0" i="0" lang="en-US" sz="2400" u="none">
                <a:solidFill>
                  <a:schemeClr val="dk1"/>
                </a:solidFill>
                <a:latin typeface="Calibri"/>
                <a:ea typeface="Calibri"/>
                <a:cs typeface="Calibri"/>
                <a:sym typeface="Calibri"/>
              </a:rPr>
              <a:t>phase of software development chooses </a:t>
            </a:r>
            <a:r>
              <a:rPr b="0" i="1" lang="en-US" sz="2400" u="none">
                <a:solidFill>
                  <a:schemeClr val="dk1"/>
                </a:solidFill>
                <a:latin typeface="Calibri"/>
                <a:ea typeface="Calibri"/>
                <a:cs typeface="Calibri"/>
                <a:sym typeface="Calibri"/>
              </a:rPr>
              <a:t>components and connectors </a:t>
            </a:r>
            <a:r>
              <a:rPr b="0" i="0" lang="en-US" sz="2400" u="none">
                <a:solidFill>
                  <a:schemeClr val="dk1"/>
                </a:solidFill>
                <a:latin typeface="Calibri"/>
                <a:ea typeface="Calibri"/>
                <a:cs typeface="Calibri"/>
                <a:sym typeface="Calibri"/>
              </a:rPr>
              <a:t>that together realize a system whose specification is intended to meet the previously identified requirements.</a:t>
            </a:r>
            <a:endParaRPr/>
          </a:p>
          <a:p>
            <a:pPr indent="-342900" lvl="0" marL="342900" marR="0" rtl="0" algn="just">
              <a:lnSpc>
                <a:spcPct val="100000"/>
              </a:lnSpc>
              <a:spcBef>
                <a:spcPts val="1800"/>
              </a:spcBef>
              <a:spcAft>
                <a:spcPts val="0"/>
              </a:spcAft>
              <a:buClr>
                <a:srgbClr val="0000CC"/>
              </a:buClr>
              <a:buSzPts val="2400"/>
              <a:buFont typeface="Arial"/>
              <a:buChar char="•"/>
            </a:pPr>
            <a:r>
              <a:rPr b="0" i="1" lang="en-US" sz="2400" u="none">
                <a:solidFill>
                  <a:srgbClr val="0000CC"/>
                </a:solidFill>
                <a:latin typeface="Calibri"/>
                <a:ea typeface="Calibri"/>
                <a:cs typeface="Calibri"/>
                <a:sym typeface="Calibri"/>
              </a:rPr>
              <a:t>System testing </a:t>
            </a:r>
            <a:r>
              <a:rPr b="0" i="0" lang="en-US" sz="2400" u="none">
                <a:solidFill>
                  <a:schemeClr val="dk1"/>
                </a:solidFill>
                <a:latin typeface="Calibri"/>
                <a:ea typeface="Calibri"/>
                <a:cs typeface="Calibri"/>
                <a:sym typeface="Calibri"/>
              </a:rPr>
              <a:t>is designed to determine whether the assembled system meets its specifications. </a:t>
            </a:r>
            <a:r>
              <a:rPr b="0" i="0" lang="en-US" sz="2400" u="none">
                <a:solidFill>
                  <a:schemeClr val="dk2"/>
                </a:solidFill>
                <a:latin typeface="Calibri"/>
                <a:ea typeface="Calibri"/>
                <a:cs typeface="Calibri"/>
                <a:sym typeface="Calibri"/>
              </a:rPr>
              <a:t>It assumes that the pieces work individually, and asks if the system works as a whole</a:t>
            </a:r>
            <a:r>
              <a:rPr b="0" i="0" lang="en-US" sz="2400" u="none">
                <a:solidFill>
                  <a:schemeClr val="dk1"/>
                </a:solidFill>
                <a:latin typeface="Calibri"/>
                <a:ea typeface="Calibri"/>
                <a:cs typeface="Calibri"/>
                <a:sym typeface="Calibri"/>
              </a:rPr>
              <a:t>.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This level of testing usually looks for design and specification problems.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 is a very expensive place to find lower-level faults and is usually not done by the programmers, but by a separate testing team </a:t>
            </a:r>
            <a:endParaRPr b="0" i="0" sz="2400" u="none" cap="none" strike="noStrike">
              <a:solidFill>
                <a:schemeClr val="dk1"/>
              </a:solidFill>
              <a:latin typeface="Calibri"/>
              <a:ea typeface="Calibri"/>
              <a:cs typeface="Calibri"/>
              <a:sym typeface="Calibri"/>
            </a:endParaRPr>
          </a:p>
          <a:p>
            <a:pPr indent="-190500" lvl="0" marL="342900" marR="0" rtl="0" algn="just">
              <a:lnSpc>
                <a:spcPct val="100000"/>
              </a:lnSpc>
              <a:spcBef>
                <a:spcPts val="180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just">
              <a:lnSpc>
                <a:spcPct val="100000"/>
              </a:lnSpc>
              <a:spcBef>
                <a:spcPts val="1800"/>
              </a:spcBef>
              <a:spcAft>
                <a:spcPts val="0"/>
              </a:spcAft>
              <a:buClr>
                <a:schemeClr val="dk1"/>
              </a:buClr>
              <a:buSzPts val="2400"/>
              <a:buFont typeface="Arial"/>
              <a:buNone/>
            </a:pPr>
            <a:br>
              <a:rPr b="0" i="0" lang="en-US" sz="2400" u="none">
                <a:solidFill>
                  <a:schemeClr val="dk1"/>
                </a:solidFill>
                <a:latin typeface="Calibri"/>
                <a:ea typeface="Calibri"/>
                <a:cs typeface="Calibri"/>
                <a:sym typeface="Calibri"/>
              </a:rPr>
            </a:b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ph type="title"/>
          </p:nvPr>
        </p:nvSpPr>
        <p:spPr>
          <a:xfrm>
            <a:off x="457200" y="274637"/>
            <a:ext cx="8229600" cy="7159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V-Model Cont.</a:t>
            </a:r>
            <a:endParaRPr/>
          </a:p>
        </p:txBody>
      </p:sp>
      <p:sp>
        <p:nvSpPr>
          <p:cNvPr id="371" name="Google Shape;371;p59"/>
          <p:cNvSpPr txBox="1"/>
          <p:nvPr>
            <p:ph idx="1" type="body"/>
          </p:nvPr>
        </p:nvSpPr>
        <p:spPr>
          <a:xfrm>
            <a:off x="457200" y="12954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a:t>
            </a:r>
            <a:r>
              <a:rPr b="0" i="1" lang="en-US" sz="2400" u="none">
                <a:solidFill>
                  <a:srgbClr val="FF0000"/>
                </a:solidFill>
                <a:latin typeface="Calibri"/>
                <a:ea typeface="Calibri"/>
                <a:cs typeface="Calibri"/>
                <a:sym typeface="Calibri"/>
              </a:rPr>
              <a:t>subsystem design </a:t>
            </a:r>
            <a:r>
              <a:rPr b="0" i="0" lang="en-US" sz="2400" u="none">
                <a:solidFill>
                  <a:schemeClr val="dk1"/>
                </a:solidFill>
                <a:latin typeface="Calibri"/>
                <a:ea typeface="Calibri"/>
                <a:cs typeface="Calibri"/>
                <a:sym typeface="Calibri"/>
              </a:rPr>
              <a:t>phase of software development specifies the structure and behavior of subsystems, each of which is intended to satisfy some function in the overall architecture. Often, the subsystems are adaptations of previously developed software. </a:t>
            </a:r>
            <a:endParaRPr/>
          </a:p>
          <a:p>
            <a:pPr indent="-342900" lvl="0" marL="342900" marR="0" rtl="0" algn="just">
              <a:lnSpc>
                <a:spcPct val="100000"/>
              </a:lnSpc>
              <a:spcBef>
                <a:spcPts val="1800"/>
              </a:spcBef>
              <a:spcAft>
                <a:spcPts val="0"/>
              </a:spcAft>
              <a:buClr>
                <a:srgbClr val="0000CC"/>
              </a:buClr>
              <a:buSzPts val="2400"/>
              <a:buFont typeface="Arial"/>
              <a:buChar char="•"/>
            </a:pPr>
            <a:r>
              <a:rPr b="0" i="1" lang="en-US" sz="2400" u="none">
                <a:solidFill>
                  <a:srgbClr val="0000CC"/>
                </a:solidFill>
                <a:latin typeface="Calibri"/>
                <a:ea typeface="Calibri"/>
                <a:cs typeface="Calibri"/>
                <a:sym typeface="Calibri"/>
              </a:rPr>
              <a:t>Integration testing </a:t>
            </a:r>
            <a:r>
              <a:rPr b="0" i="0" lang="en-US" sz="2400" u="none">
                <a:solidFill>
                  <a:schemeClr val="dk1"/>
                </a:solidFill>
                <a:latin typeface="Calibri"/>
                <a:ea typeface="Calibri"/>
                <a:cs typeface="Calibri"/>
                <a:sym typeface="Calibri"/>
              </a:rPr>
              <a:t>is designed to assess whether the interfaces between modules (defined below) in a subsystem have consistent assumptions and communicate</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correctly.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Integration testing must assume that modules work correct.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Integration testing is usually the responsibility of members of the development team.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1800"/>
              </a:spcBef>
              <a:spcAft>
                <a:spcPts val="0"/>
              </a:spcAft>
              <a:buClr>
                <a:schemeClr val="dk1"/>
              </a:buClr>
              <a:buSzPts val="2400"/>
              <a:buFont typeface="Arial"/>
              <a:buNone/>
            </a:pPr>
            <a:br>
              <a:rPr b="0" i="0" lang="en-US" sz="2400" u="none">
                <a:solidFill>
                  <a:schemeClr val="dk1"/>
                </a:solidFill>
                <a:latin typeface="Calibri"/>
                <a:ea typeface="Calibri"/>
                <a:cs typeface="Calibri"/>
                <a:sym typeface="Calibri"/>
              </a:rPr>
            </a:b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0"/>
          <p:cNvSpPr txBox="1"/>
          <p:nvPr>
            <p:ph type="title"/>
          </p:nvPr>
        </p:nvSpPr>
        <p:spPr>
          <a:xfrm>
            <a:off x="457200" y="274637"/>
            <a:ext cx="8229600"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V-Model Cont.</a:t>
            </a:r>
            <a:endParaRPr/>
          </a:p>
        </p:txBody>
      </p:sp>
      <p:sp>
        <p:nvSpPr>
          <p:cNvPr id="377" name="Google Shape;377;p60"/>
          <p:cNvSpPr txBox="1"/>
          <p:nvPr>
            <p:ph idx="1" type="body"/>
          </p:nvPr>
        </p:nvSpPr>
        <p:spPr>
          <a:xfrm>
            <a:off x="457200" y="1265237"/>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a:t>
            </a:r>
            <a:r>
              <a:rPr b="0" i="1" lang="en-US" sz="2400" u="none">
                <a:solidFill>
                  <a:srgbClr val="FF0000"/>
                </a:solidFill>
                <a:latin typeface="Calibri"/>
                <a:ea typeface="Calibri"/>
                <a:cs typeface="Calibri"/>
                <a:sym typeface="Calibri"/>
              </a:rPr>
              <a:t>detailed design </a:t>
            </a:r>
            <a:r>
              <a:rPr b="0" i="0" lang="en-US" sz="2400" u="none">
                <a:solidFill>
                  <a:schemeClr val="dk1"/>
                </a:solidFill>
                <a:latin typeface="Calibri"/>
                <a:ea typeface="Calibri"/>
                <a:cs typeface="Calibri"/>
                <a:sym typeface="Calibri"/>
              </a:rPr>
              <a:t>phase of software development determines the structure and behavior of individual modules. A </a:t>
            </a:r>
            <a:r>
              <a:rPr b="0" i="1" lang="en-US" sz="2400" u="none">
                <a:solidFill>
                  <a:schemeClr val="dk1"/>
                </a:solidFill>
                <a:latin typeface="Calibri"/>
                <a:ea typeface="Calibri"/>
                <a:cs typeface="Calibri"/>
                <a:sym typeface="Calibri"/>
              </a:rPr>
              <a:t>module </a:t>
            </a:r>
            <a:r>
              <a:rPr b="0" i="0" lang="en-US" sz="2400" u="none">
                <a:solidFill>
                  <a:schemeClr val="dk1"/>
                </a:solidFill>
                <a:latin typeface="Calibri"/>
                <a:ea typeface="Calibri"/>
                <a:cs typeface="Calibri"/>
                <a:sym typeface="Calibri"/>
              </a:rPr>
              <a:t>is a collection of related units that are assembled in a file, package, or class.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This corresponds to a file in C, a package in Ada, and a class in C++ and Java. </a:t>
            </a:r>
            <a:endParaRPr/>
          </a:p>
          <a:p>
            <a:pPr indent="-342900" lvl="0" marL="342900" marR="0" rtl="0" algn="just">
              <a:lnSpc>
                <a:spcPct val="100000"/>
              </a:lnSpc>
              <a:spcBef>
                <a:spcPts val="1800"/>
              </a:spcBef>
              <a:spcAft>
                <a:spcPts val="0"/>
              </a:spcAft>
              <a:buClr>
                <a:srgbClr val="0000CC"/>
              </a:buClr>
              <a:buSzPts val="2400"/>
              <a:buFont typeface="Arial"/>
              <a:buChar char="•"/>
            </a:pPr>
            <a:r>
              <a:rPr b="0" i="1" lang="en-US" sz="2400" u="none">
                <a:solidFill>
                  <a:srgbClr val="0000CC"/>
                </a:solidFill>
                <a:latin typeface="Calibri"/>
                <a:ea typeface="Calibri"/>
                <a:cs typeface="Calibri"/>
                <a:sym typeface="Calibri"/>
              </a:rPr>
              <a:t>Module testing </a:t>
            </a:r>
            <a:r>
              <a:rPr b="0" i="0" lang="en-US" sz="2400" u="none">
                <a:solidFill>
                  <a:schemeClr val="dk1"/>
                </a:solidFill>
                <a:latin typeface="Calibri"/>
                <a:ea typeface="Calibri"/>
                <a:cs typeface="Calibri"/>
                <a:sym typeface="Calibri"/>
              </a:rPr>
              <a:t>is designed to assess individual modules in isolation, including how the component units interact with each other and their associated data structures.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Most software development organizations make module testing the responsibility of the programmer; hence the common term </a:t>
            </a:r>
            <a:r>
              <a:rPr b="0" i="1" lang="en-US" sz="2000" u="none" cap="none" strike="noStrike">
                <a:solidFill>
                  <a:schemeClr val="dk1"/>
                </a:solidFill>
                <a:latin typeface="Calibri"/>
                <a:ea typeface="Calibri"/>
                <a:cs typeface="Calibri"/>
                <a:sym typeface="Calibri"/>
              </a:rPr>
              <a:t>developer testing</a:t>
            </a:r>
            <a:r>
              <a:rPr b="0" i="0" lang="en-US" sz="20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1800"/>
              </a:spcBef>
              <a:spcAft>
                <a:spcPts val="0"/>
              </a:spcAft>
              <a:buClr>
                <a:schemeClr val="dk1"/>
              </a:buClr>
              <a:buSzPts val="2400"/>
              <a:buFont typeface="Arial"/>
              <a:buNone/>
            </a:pPr>
            <a:br>
              <a:rPr b="0" i="0" lang="en-US" sz="2400" u="none">
                <a:solidFill>
                  <a:schemeClr val="dk1"/>
                </a:solidFill>
                <a:latin typeface="Calibri"/>
                <a:ea typeface="Calibri"/>
                <a:cs typeface="Calibri"/>
                <a:sym typeface="Calibri"/>
              </a:rPr>
            </a:b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1"/>
          <p:cNvSpPr txBox="1"/>
          <p:nvPr>
            <p:ph type="title"/>
          </p:nvPr>
        </p:nvSpPr>
        <p:spPr>
          <a:xfrm>
            <a:off x="457200" y="274637"/>
            <a:ext cx="8229600" cy="3952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V-Model Cont.</a:t>
            </a:r>
            <a:endParaRPr/>
          </a:p>
        </p:txBody>
      </p:sp>
      <p:sp>
        <p:nvSpPr>
          <p:cNvPr id="383" name="Google Shape;383;p61"/>
          <p:cNvSpPr txBox="1"/>
          <p:nvPr>
            <p:ph idx="1" type="body"/>
          </p:nvPr>
        </p:nvSpPr>
        <p:spPr>
          <a:xfrm>
            <a:off x="457200" y="1439862"/>
            <a:ext cx="8077200" cy="4884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2400"/>
              <a:buFont typeface="Arial"/>
              <a:buChar char="•"/>
            </a:pPr>
            <a:r>
              <a:rPr b="0" i="1" lang="en-US" sz="2400" u="none">
                <a:solidFill>
                  <a:srgbClr val="FF0000"/>
                </a:solidFill>
                <a:latin typeface="Calibri"/>
                <a:ea typeface="Calibri"/>
                <a:cs typeface="Calibri"/>
                <a:sym typeface="Calibri"/>
              </a:rPr>
              <a:t>Implementation</a:t>
            </a:r>
            <a:r>
              <a:rPr b="0" i="1" lang="en-US" sz="2400" u="none">
                <a:solidFill>
                  <a:schemeClr val="dk1"/>
                </a:solidFill>
                <a:latin typeface="Calibri"/>
                <a:ea typeface="Calibri"/>
                <a:cs typeface="Calibri"/>
                <a:sym typeface="Calibri"/>
              </a:rPr>
              <a:t> </a:t>
            </a:r>
            <a:r>
              <a:rPr b="0" i="0" lang="en-US" sz="2400" u="none">
                <a:solidFill>
                  <a:schemeClr val="dk1"/>
                </a:solidFill>
                <a:latin typeface="Calibri"/>
                <a:ea typeface="Calibri"/>
                <a:cs typeface="Calibri"/>
                <a:sym typeface="Calibri"/>
              </a:rPr>
              <a:t>is the phase of software development that actually produces code. A program </a:t>
            </a:r>
            <a:r>
              <a:rPr b="0" i="1" lang="en-US" sz="2400" u="none">
                <a:solidFill>
                  <a:schemeClr val="dk1"/>
                </a:solidFill>
                <a:latin typeface="Calibri"/>
                <a:ea typeface="Calibri"/>
                <a:cs typeface="Calibri"/>
                <a:sym typeface="Calibri"/>
              </a:rPr>
              <a:t>unit</a:t>
            </a:r>
            <a:r>
              <a:rPr b="0" i="0" lang="en-US" sz="2400" u="none">
                <a:solidFill>
                  <a:schemeClr val="dk1"/>
                </a:solidFill>
                <a:latin typeface="Calibri"/>
                <a:ea typeface="Calibri"/>
                <a:cs typeface="Calibri"/>
                <a:sym typeface="Calibri"/>
              </a:rPr>
              <a:t>, or procedure, is one or more contiguous program statements, with a name that other parts of the software use to call it.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Units are called functions in C and C++, procedures or functions in Ada, methods in Java, and subroutines in Fortran. </a:t>
            </a:r>
            <a:endParaRPr/>
          </a:p>
          <a:p>
            <a:pPr indent="-342900" lvl="0" marL="342900" marR="0" rtl="0" algn="just">
              <a:lnSpc>
                <a:spcPct val="100000"/>
              </a:lnSpc>
              <a:spcBef>
                <a:spcPts val="1800"/>
              </a:spcBef>
              <a:spcAft>
                <a:spcPts val="0"/>
              </a:spcAft>
              <a:buClr>
                <a:srgbClr val="0000CC"/>
              </a:buClr>
              <a:buSzPts val="2400"/>
              <a:buFont typeface="Arial"/>
              <a:buChar char="•"/>
            </a:pPr>
            <a:r>
              <a:rPr b="0" i="1" lang="en-US" sz="2400" u="none">
                <a:solidFill>
                  <a:srgbClr val="0000CC"/>
                </a:solidFill>
                <a:latin typeface="Calibri"/>
                <a:ea typeface="Calibri"/>
                <a:cs typeface="Calibri"/>
                <a:sym typeface="Calibri"/>
              </a:rPr>
              <a:t>Unit testing </a:t>
            </a:r>
            <a:r>
              <a:rPr b="0" i="0" lang="en-US" sz="2400" u="none">
                <a:solidFill>
                  <a:schemeClr val="dk1"/>
                </a:solidFill>
                <a:latin typeface="Calibri"/>
                <a:ea typeface="Calibri"/>
                <a:cs typeface="Calibri"/>
                <a:sym typeface="Calibri"/>
              </a:rPr>
              <a:t>is designed to assess the units produced by the implementation phase and is the “lowest” level of testing. </a:t>
            </a:r>
            <a:endParaRPr/>
          </a:p>
          <a:p>
            <a:pPr indent="-285750" lvl="1" marL="742950" marR="0" rtl="0" algn="just">
              <a:lnSpc>
                <a:spcPct val="100000"/>
              </a:lnSpc>
              <a:spcBef>
                <a:spcPts val="18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As with module testing, most software development organizations make unit testing the responsibility of the programmer, again, often called developer testing.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3">
            <a:alphaModFix/>
          </a:blip>
          <a:srcRect b="0" l="0" r="0" t="0"/>
          <a:stretch/>
        </p:blipFill>
        <p:spPr>
          <a:xfrm>
            <a:off x="457200" y="311150"/>
            <a:ext cx="8191500" cy="6318250"/>
          </a:xfrm>
          <a:prstGeom prst="rect">
            <a:avLst/>
          </a:prstGeom>
          <a:noFill/>
          <a:ln>
            <a:noFill/>
          </a:ln>
        </p:spPr>
      </p:pic>
      <p:pic>
        <p:nvPicPr>
          <p:cNvPr id="111" name="Google Shape;111;p17"/>
          <p:cNvPicPr preferRelativeResize="0"/>
          <p:nvPr/>
        </p:nvPicPr>
        <p:blipFill rotWithShape="1">
          <a:blip r:embed="rId4">
            <a:alphaModFix/>
          </a:blip>
          <a:srcRect b="0" l="0" r="0" t="0"/>
          <a:stretch/>
        </p:blipFill>
        <p:spPr>
          <a:xfrm>
            <a:off x="482600" y="4965700"/>
            <a:ext cx="8280400" cy="1663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2"/>
          <p:cNvSpPr txBox="1"/>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a:t>
            </a:r>
            <a:endParaRPr/>
          </a:p>
        </p:txBody>
      </p:sp>
      <p:sp>
        <p:nvSpPr>
          <p:cNvPr id="389" name="Google Shape;389;p6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0" i="0" lang="en-US" sz="800" u="none">
                <a:solidFill>
                  <a:schemeClr val="dk1"/>
                </a:solidFill>
                <a:latin typeface="Arial"/>
                <a:ea typeface="Arial"/>
                <a:cs typeface="Arial"/>
                <a:sym typeface="Arial"/>
              </a:rPr>
              <a:t>‹#›</a:t>
            </a:fld>
            <a:endParaRPr/>
          </a:p>
        </p:txBody>
      </p:sp>
      <p:sp>
        <p:nvSpPr>
          <p:cNvPr id="390" name="Google Shape;390;p62"/>
          <p:cNvSpPr txBox="1"/>
          <p:nvPr>
            <p:ph type="title"/>
          </p:nvPr>
        </p:nvSpPr>
        <p:spPr>
          <a:xfrm>
            <a:off x="457200" y="274637"/>
            <a:ext cx="8229600" cy="57943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Traditional Testing Levels</a:t>
            </a:r>
            <a:endParaRPr/>
          </a:p>
        </p:txBody>
      </p:sp>
      <p:pic>
        <p:nvPicPr>
          <p:cNvPr id="391" name="Google Shape;391;p62"/>
          <p:cNvPicPr preferRelativeResize="0"/>
          <p:nvPr/>
        </p:nvPicPr>
        <p:blipFill rotWithShape="1">
          <a:blip r:embed="rId3">
            <a:alphaModFix/>
          </a:blip>
          <a:srcRect b="0" l="0" r="0" t="0"/>
          <a:stretch/>
        </p:blipFill>
        <p:spPr>
          <a:xfrm>
            <a:off x="371475" y="2535237"/>
            <a:ext cx="2676525" cy="2944812"/>
          </a:xfrm>
          <a:prstGeom prst="rect">
            <a:avLst/>
          </a:prstGeom>
          <a:noFill/>
          <a:ln>
            <a:noFill/>
          </a:ln>
        </p:spPr>
      </p:pic>
      <p:pic>
        <p:nvPicPr>
          <p:cNvPr id="392" name="Google Shape;392;p62"/>
          <p:cNvPicPr preferRelativeResize="0"/>
          <p:nvPr/>
        </p:nvPicPr>
        <p:blipFill rotWithShape="1">
          <a:blip r:embed="rId4">
            <a:alphaModFix/>
          </a:blip>
          <a:srcRect b="0" l="0" r="0" t="0"/>
          <a:stretch/>
        </p:blipFill>
        <p:spPr>
          <a:xfrm>
            <a:off x="3597275" y="2535237"/>
            <a:ext cx="2681287" cy="2970212"/>
          </a:xfrm>
          <a:prstGeom prst="rect">
            <a:avLst/>
          </a:prstGeom>
          <a:noFill/>
          <a:ln>
            <a:noFill/>
          </a:ln>
        </p:spPr>
      </p:pic>
      <p:pic>
        <p:nvPicPr>
          <p:cNvPr id="393" name="Google Shape;393;p62"/>
          <p:cNvPicPr preferRelativeResize="0"/>
          <p:nvPr/>
        </p:nvPicPr>
        <p:blipFill rotWithShape="1">
          <a:blip r:embed="rId5">
            <a:alphaModFix/>
          </a:blip>
          <a:srcRect b="0" l="0" r="0" t="0"/>
          <a:stretch/>
        </p:blipFill>
        <p:spPr>
          <a:xfrm>
            <a:off x="1835150" y="1328737"/>
            <a:ext cx="2981325" cy="847725"/>
          </a:xfrm>
          <a:prstGeom prst="rect">
            <a:avLst/>
          </a:prstGeom>
          <a:noFill/>
          <a:ln>
            <a:noFill/>
          </a:ln>
        </p:spPr>
      </p:pic>
      <p:sp>
        <p:nvSpPr>
          <p:cNvPr id="394" name="Google Shape;394;p62"/>
          <p:cNvSpPr txBox="1"/>
          <p:nvPr/>
        </p:nvSpPr>
        <p:spPr>
          <a:xfrm>
            <a:off x="6338887" y="1152525"/>
            <a:ext cx="2771775" cy="1019175"/>
          </a:xfrm>
          <a:prstGeom prst="rect">
            <a:avLst/>
          </a:prstGeom>
          <a:noFill/>
          <a:ln cap="flat" cmpd="sng" w="9525">
            <a:solidFill>
              <a:srgbClr val="002060"/>
            </a:solidFill>
            <a:prstDash val="solid"/>
            <a:miter lim="800000"/>
            <a:headEnd len="sm" w="sm" type="none"/>
            <a:tailEnd len="sm" w="sm" type="none"/>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Acceptance testing </a:t>
            </a:r>
            <a:r>
              <a:rPr b="0" i="0" lang="en-US" sz="1800" u="none">
                <a:solidFill>
                  <a:schemeClr val="dk1"/>
                </a:solidFill>
                <a:latin typeface="Gill Sans"/>
                <a:ea typeface="Gill Sans"/>
                <a:cs typeface="Gill Sans"/>
                <a:sym typeface="Gill Sans"/>
              </a:rPr>
              <a:t>: Is the software acceptable to the user?</a:t>
            </a:r>
            <a:endParaRPr/>
          </a:p>
        </p:txBody>
      </p:sp>
      <p:cxnSp>
        <p:nvCxnSpPr>
          <p:cNvPr id="395" name="Google Shape;395;p62"/>
          <p:cNvCxnSpPr/>
          <p:nvPr/>
        </p:nvCxnSpPr>
        <p:spPr>
          <a:xfrm flipH="1" rot="10800000">
            <a:off x="2460625" y="2171700"/>
            <a:ext cx="214312" cy="373062"/>
          </a:xfrm>
          <a:prstGeom prst="straightConnector1">
            <a:avLst/>
          </a:prstGeom>
          <a:noFill/>
          <a:ln cap="flat" cmpd="sng" w="28575">
            <a:solidFill>
              <a:srgbClr val="C00000"/>
            </a:solidFill>
            <a:prstDash val="solid"/>
            <a:miter lim="800000"/>
            <a:headEnd len="med" w="med" type="diamond"/>
            <a:tailEnd len="med" w="med" type="diamond"/>
          </a:ln>
        </p:spPr>
      </p:cxnSp>
      <p:cxnSp>
        <p:nvCxnSpPr>
          <p:cNvPr id="396" name="Google Shape;396;p62"/>
          <p:cNvCxnSpPr/>
          <p:nvPr/>
        </p:nvCxnSpPr>
        <p:spPr>
          <a:xfrm rot="10800000">
            <a:off x="3803650" y="2171700"/>
            <a:ext cx="114300" cy="373062"/>
          </a:xfrm>
          <a:prstGeom prst="straightConnector1">
            <a:avLst/>
          </a:prstGeom>
          <a:noFill/>
          <a:ln cap="flat" cmpd="sng" w="28575">
            <a:solidFill>
              <a:srgbClr val="C00000"/>
            </a:solidFill>
            <a:prstDash val="solid"/>
            <a:miter lim="800000"/>
            <a:headEnd len="med" w="med" type="diamond"/>
            <a:tailEnd len="med" w="med" type="diamond"/>
          </a:ln>
        </p:spPr>
      </p:cxnSp>
      <p:cxnSp>
        <p:nvCxnSpPr>
          <p:cNvPr id="397" name="Google Shape;397;p62"/>
          <p:cNvCxnSpPr/>
          <p:nvPr/>
        </p:nvCxnSpPr>
        <p:spPr>
          <a:xfrm>
            <a:off x="1501775" y="3876675"/>
            <a:ext cx="0" cy="249237"/>
          </a:xfrm>
          <a:prstGeom prst="straightConnector1">
            <a:avLst/>
          </a:prstGeom>
          <a:noFill/>
          <a:ln cap="flat" cmpd="sng" w="28575">
            <a:solidFill>
              <a:srgbClr val="C00000"/>
            </a:solidFill>
            <a:prstDash val="solid"/>
            <a:miter lim="800000"/>
            <a:headEnd len="med" w="med" type="diamond"/>
            <a:tailEnd len="med" w="med" type="diamond"/>
          </a:ln>
        </p:spPr>
      </p:cxnSp>
      <p:cxnSp>
        <p:nvCxnSpPr>
          <p:cNvPr id="398" name="Google Shape;398;p62"/>
          <p:cNvCxnSpPr/>
          <p:nvPr/>
        </p:nvCxnSpPr>
        <p:spPr>
          <a:xfrm>
            <a:off x="2370137" y="3673475"/>
            <a:ext cx="1366837" cy="655637"/>
          </a:xfrm>
          <a:prstGeom prst="straightConnector1">
            <a:avLst/>
          </a:prstGeom>
          <a:noFill/>
          <a:ln cap="flat" cmpd="sng" w="28575">
            <a:solidFill>
              <a:srgbClr val="C00000"/>
            </a:solidFill>
            <a:prstDash val="solid"/>
            <a:miter lim="800000"/>
            <a:headEnd len="med" w="med" type="diamond"/>
            <a:tailEnd len="med" w="med" type="diamond"/>
          </a:ln>
        </p:spPr>
      </p:cxnSp>
      <p:cxnSp>
        <p:nvCxnSpPr>
          <p:cNvPr id="399" name="Google Shape;399;p62"/>
          <p:cNvCxnSpPr/>
          <p:nvPr/>
        </p:nvCxnSpPr>
        <p:spPr>
          <a:xfrm flipH="1" rot="10800000">
            <a:off x="2416175" y="4340225"/>
            <a:ext cx="1320800" cy="44450"/>
          </a:xfrm>
          <a:prstGeom prst="straightConnector1">
            <a:avLst/>
          </a:prstGeom>
          <a:noFill/>
          <a:ln cap="flat" cmpd="sng" w="28575">
            <a:solidFill>
              <a:srgbClr val="C00000"/>
            </a:solidFill>
            <a:prstDash val="solid"/>
            <a:miter lim="800000"/>
            <a:headEnd len="med" w="med" type="diamond"/>
            <a:tailEnd len="med" w="med" type="diamond"/>
          </a:ln>
        </p:spPr>
      </p:cxnSp>
      <p:cxnSp>
        <p:nvCxnSpPr>
          <p:cNvPr id="400" name="Google Shape;400;p62"/>
          <p:cNvCxnSpPr/>
          <p:nvPr/>
        </p:nvCxnSpPr>
        <p:spPr>
          <a:xfrm flipH="1" rot="10800000">
            <a:off x="2381250" y="3662362"/>
            <a:ext cx="1355725" cy="11112"/>
          </a:xfrm>
          <a:prstGeom prst="straightConnector1">
            <a:avLst/>
          </a:prstGeom>
          <a:noFill/>
          <a:ln cap="flat" cmpd="sng" w="28575">
            <a:solidFill>
              <a:srgbClr val="C00000"/>
            </a:solidFill>
            <a:prstDash val="solid"/>
            <a:miter lim="800000"/>
            <a:headEnd len="med" w="med" type="diamond"/>
            <a:tailEnd len="med" w="med" type="diamond"/>
          </a:ln>
        </p:spPr>
      </p:cxnSp>
      <p:grpSp>
        <p:nvGrpSpPr>
          <p:cNvPr id="401" name="Google Shape;401;p62"/>
          <p:cNvGrpSpPr/>
          <p:nvPr/>
        </p:nvGrpSpPr>
        <p:grpSpPr>
          <a:xfrm>
            <a:off x="2597150" y="2374900"/>
            <a:ext cx="6513512" cy="2025650"/>
            <a:chOff x="1636" y="1564"/>
            <a:chExt cx="4103" cy="1276"/>
          </a:xfrm>
        </p:grpSpPr>
        <p:sp>
          <p:nvSpPr>
            <p:cNvPr id="402" name="Google Shape;402;p62"/>
            <p:cNvSpPr txBox="1"/>
            <p:nvPr/>
          </p:nvSpPr>
          <p:spPr>
            <a:xfrm>
              <a:off x="3993" y="2145"/>
              <a:ext cx="1746" cy="695"/>
            </a:xfrm>
            <a:prstGeom prst="rect">
              <a:avLst/>
            </a:prstGeom>
            <a:noFill/>
            <a:ln cap="flat" cmpd="sng" w="9525">
              <a:solidFill>
                <a:srgbClr val="FFC000"/>
              </a:solidFill>
              <a:prstDash val="solid"/>
              <a:miter lim="800000"/>
              <a:headEnd len="sm" w="sm" type="none"/>
              <a:tailEnd len="sm" w="sm" type="none"/>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Integration testing </a:t>
              </a:r>
              <a:r>
                <a:rPr b="0" i="0" lang="en-US" sz="1800" u="none">
                  <a:solidFill>
                    <a:schemeClr val="dk1"/>
                  </a:solidFill>
                  <a:latin typeface="Gill Sans"/>
                  <a:ea typeface="Gill Sans"/>
                  <a:cs typeface="Gill Sans"/>
                  <a:sym typeface="Gill Sans"/>
                </a:rPr>
                <a:t>: Test how modules interact with each other</a:t>
              </a:r>
              <a:endParaRPr/>
            </a:p>
          </p:txBody>
        </p:sp>
        <p:grpSp>
          <p:nvGrpSpPr>
            <p:cNvPr id="403" name="Google Shape;403;p62"/>
            <p:cNvGrpSpPr/>
            <p:nvPr/>
          </p:nvGrpSpPr>
          <p:grpSpPr>
            <a:xfrm>
              <a:off x="1636" y="1564"/>
              <a:ext cx="2406" cy="1053"/>
              <a:chOff x="1636" y="1564"/>
              <a:chExt cx="2406" cy="1053"/>
            </a:xfrm>
          </p:grpSpPr>
          <p:cxnSp>
            <p:nvCxnSpPr>
              <p:cNvPr id="404" name="Google Shape;404;p62"/>
              <p:cNvCxnSpPr/>
              <p:nvPr/>
            </p:nvCxnSpPr>
            <p:spPr>
              <a:xfrm rot="10800000">
                <a:off x="2475" y="1564"/>
                <a:ext cx="1565" cy="704"/>
              </a:xfrm>
              <a:prstGeom prst="straightConnector1">
                <a:avLst/>
              </a:prstGeom>
              <a:noFill/>
              <a:ln cap="flat" cmpd="sng" w="28575">
                <a:solidFill>
                  <a:srgbClr val="FFC000"/>
                </a:solidFill>
                <a:prstDash val="solid"/>
                <a:miter lim="800000"/>
                <a:headEnd len="med" w="med" type="none"/>
                <a:tailEnd len="sm" w="sm" type="triangle"/>
              </a:ln>
            </p:spPr>
          </p:cxnSp>
          <p:cxnSp>
            <p:nvCxnSpPr>
              <p:cNvPr id="405" name="Google Shape;405;p62"/>
              <p:cNvCxnSpPr/>
              <p:nvPr/>
            </p:nvCxnSpPr>
            <p:spPr>
              <a:xfrm rot="10800000">
                <a:off x="1636" y="1586"/>
                <a:ext cx="2406" cy="682"/>
              </a:xfrm>
              <a:prstGeom prst="straightConnector1">
                <a:avLst/>
              </a:prstGeom>
              <a:noFill/>
              <a:ln cap="flat" cmpd="sng" w="28575">
                <a:solidFill>
                  <a:srgbClr val="FFC000"/>
                </a:solidFill>
                <a:prstDash val="solid"/>
                <a:miter lim="800000"/>
                <a:headEnd len="med" w="med" type="none"/>
                <a:tailEnd len="sm" w="sm" type="triangle"/>
              </a:ln>
            </p:spPr>
          </p:cxnSp>
          <p:cxnSp>
            <p:nvCxnSpPr>
              <p:cNvPr id="406" name="Google Shape;406;p62"/>
              <p:cNvCxnSpPr/>
              <p:nvPr/>
            </p:nvCxnSpPr>
            <p:spPr>
              <a:xfrm flipH="1">
                <a:off x="2127" y="2263"/>
                <a:ext cx="1913" cy="354"/>
              </a:xfrm>
              <a:prstGeom prst="straightConnector1">
                <a:avLst/>
              </a:prstGeom>
              <a:noFill/>
              <a:ln cap="flat" cmpd="sng" w="28575">
                <a:solidFill>
                  <a:srgbClr val="FFC000"/>
                </a:solidFill>
                <a:prstDash val="solid"/>
                <a:miter lim="800000"/>
                <a:headEnd len="med" w="med" type="none"/>
                <a:tailEnd len="sm" w="sm" type="triangle"/>
              </a:ln>
            </p:spPr>
          </p:cxnSp>
        </p:grpSp>
      </p:grpSp>
      <p:grpSp>
        <p:nvGrpSpPr>
          <p:cNvPr id="407" name="Google Shape;407;p62"/>
          <p:cNvGrpSpPr/>
          <p:nvPr/>
        </p:nvGrpSpPr>
        <p:grpSpPr>
          <a:xfrm>
            <a:off x="4108450" y="857250"/>
            <a:ext cx="5002212" cy="2376487"/>
            <a:chOff x="2588" y="608"/>
            <a:chExt cx="3151" cy="1497"/>
          </a:xfrm>
        </p:grpSpPr>
        <p:sp>
          <p:nvSpPr>
            <p:cNvPr id="408" name="Google Shape;408;p62"/>
            <p:cNvSpPr txBox="1"/>
            <p:nvPr/>
          </p:nvSpPr>
          <p:spPr>
            <a:xfrm>
              <a:off x="3993" y="1439"/>
              <a:ext cx="1746" cy="666"/>
            </a:xfrm>
            <a:prstGeom prst="rect">
              <a:avLst/>
            </a:prstGeom>
            <a:noFill/>
            <a:ln cap="flat" cmpd="sng" w="9525">
              <a:solidFill>
                <a:srgbClr val="B3423F"/>
              </a:solidFill>
              <a:prstDash val="solid"/>
              <a:miter lim="800000"/>
              <a:headEnd len="sm" w="sm" type="none"/>
              <a:tailEnd len="sm" w="sm" type="none"/>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System testing </a:t>
              </a:r>
              <a:r>
                <a:rPr b="0" i="0" lang="en-US" sz="1800" u="none">
                  <a:solidFill>
                    <a:schemeClr val="dk1"/>
                  </a:solidFill>
                  <a:latin typeface="Gill Sans"/>
                  <a:ea typeface="Gill Sans"/>
                  <a:cs typeface="Gill Sans"/>
                  <a:sym typeface="Gill Sans"/>
                </a:rPr>
                <a:t>: Test the overall functionality of the system</a:t>
              </a:r>
              <a:endParaRPr/>
            </a:p>
          </p:txBody>
        </p:sp>
        <p:sp>
          <p:nvSpPr>
            <p:cNvPr id="409" name="Google Shape;409;p62"/>
            <p:cNvSpPr/>
            <p:nvPr/>
          </p:nvSpPr>
          <p:spPr>
            <a:xfrm>
              <a:off x="2588" y="608"/>
              <a:ext cx="1458" cy="892"/>
            </a:xfrm>
            <a:custGeom>
              <a:rect b="b" l="l" r="r" t="t"/>
              <a:pathLst>
                <a:path extrusionOk="0" h="892" w="1458">
                  <a:moveTo>
                    <a:pt x="1458" y="892"/>
                  </a:moveTo>
                  <a:cubicBezTo>
                    <a:pt x="1411" y="782"/>
                    <a:pt x="1279" y="376"/>
                    <a:pt x="1174" y="231"/>
                  </a:cubicBezTo>
                  <a:cubicBezTo>
                    <a:pt x="1069" y="86"/>
                    <a:pt x="961" y="48"/>
                    <a:pt x="825" y="24"/>
                  </a:cubicBezTo>
                  <a:cubicBezTo>
                    <a:pt x="689" y="0"/>
                    <a:pt x="465" y="66"/>
                    <a:pt x="356" y="89"/>
                  </a:cubicBezTo>
                  <a:cubicBezTo>
                    <a:pt x="247" y="112"/>
                    <a:pt x="230" y="125"/>
                    <a:pt x="171" y="160"/>
                  </a:cubicBezTo>
                  <a:cubicBezTo>
                    <a:pt x="112" y="195"/>
                    <a:pt x="36" y="273"/>
                    <a:pt x="0" y="302"/>
                  </a:cubicBezTo>
                </a:path>
              </a:pathLst>
            </a:custGeom>
            <a:noFill/>
            <a:ln cap="flat" cmpd="sng" w="28575">
              <a:solidFill>
                <a:srgbClr val="B342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10" name="Google Shape;410;p62"/>
          <p:cNvGrpSpPr/>
          <p:nvPr/>
        </p:nvGrpSpPr>
        <p:grpSpPr>
          <a:xfrm>
            <a:off x="3049587" y="2020887"/>
            <a:ext cx="6061075" cy="3275012"/>
            <a:chOff x="1921" y="1341"/>
            <a:chExt cx="3818" cy="2063"/>
          </a:xfrm>
        </p:grpSpPr>
        <p:grpSp>
          <p:nvGrpSpPr>
            <p:cNvPr id="411" name="Google Shape;411;p62"/>
            <p:cNvGrpSpPr/>
            <p:nvPr/>
          </p:nvGrpSpPr>
          <p:grpSpPr>
            <a:xfrm>
              <a:off x="1921" y="1341"/>
              <a:ext cx="2123" cy="1831"/>
              <a:chOff x="1921" y="1341"/>
              <a:chExt cx="2123" cy="1831"/>
            </a:xfrm>
          </p:grpSpPr>
          <p:sp>
            <p:nvSpPr>
              <p:cNvPr id="412" name="Google Shape;412;p62"/>
              <p:cNvSpPr/>
              <p:nvPr/>
            </p:nvSpPr>
            <p:spPr>
              <a:xfrm>
                <a:off x="1921" y="2041"/>
                <a:ext cx="2121" cy="959"/>
              </a:xfrm>
              <a:custGeom>
                <a:rect b="b" l="l" r="r" t="t"/>
                <a:pathLst>
                  <a:path extrusionOk="0" h="959" w="2121">
                    <a:moveTo>
                      <a:pt x="2121" y="959"/>
                    </a:moveTo>
                    <a:lnTo>
                      <a:pt x="0" y="0"/>
                    </a:lnTo>
                  </a:path>
                </a:pathLst>
              </a:custGeom>
              <a:noFill/>
              <a:ln cap="flat" cmpd="sng" w="28575">
                <a:solidFill>
                  <a:srgbClr val="7030A0"/>
                </a:solidFill>
                <a:prstDash val="solid"/>
                <a:round/>
                <a:headEnd len="sm" w="sm" type="none"/>
                <a:tailEnd len="sm" w="sm"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3" name="Google Shape;413;p62"/>
              <p:cNvSpPr/>
              <p:nvPr/>
            </p:nvSpPr>
            <p:spPr>
              <a:xfrm>
                <a:off x="3948" y="2996"/>
                <a:ext cx="96" cy="176"/>
              </a:xfrm>
              <a:custGeom>
                <a:rect b="b" l="l" r="r" t="t"/>
                <a:pathLst>
                  <a:path extrusionOk="0" h="176" w="96">
                    <a:moveTo>
                      <a:pt x="96" y="0"/>
                    </a:moveTo>
                    <a:lnTo>
                      <a:pt x="0" y="176"/>
                    </a:lnTo>
                  </a:path>
                </a:pathLst>
              </a:custGeom>
              <a:noFill/>
              <a:ln cap="flat" cmpd="sng" w="28575">
                <a:solidFill>
                  <a:srgbClr val="7030A0"/>
                </a:solidFill>
                <a:prstDash val="solid"/>
                <a:round/>
                <a:headEnd len="sm" w="sm" type="none"/>
                <a:tailEnd len="sm" w="sm"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4" name="Google Shape;414;p62"/>
              <p:cNvSpPr/>
              <p:nvPr/>
            </p:nvSpPr>
            <p:spPr>
              <a:xfrm>
                <a:off x="3031" y="1341"/>
                <a:ext cx="1009" cy="1659"/>
              </a:xfrm>
              <a:custGeom>
                <a:rect b="b" l="l" r="r" t="t"/>
                <a:pathLst>
                  <a:path extrusionOk="0" h="1669" w="1003">
                    <a:moveTo>
                      <a:pt x="1003" y="1669"/>
                    </a:moveTo>
                    <a:lnTo>
                      <a:pt x="0" y="0"/>
                    </a:lnTo>
                  </a:path>
                </a:pathLst>
              </a:custGeom>
              <a:noFill/>
              <a:ln cap="flat" cmpd="sng" w="28575">
                <a:solidFill>
                  <a:srgbClr val="7030A0"/>
                </a:solidFill>
                <a:prstDash val="solid"/>
                <a:round/>
                <a:headEnd len="sm" w="sm" type="none"/>
                <a:tailEnd len="sm" w="sm"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415" name="Google Shape;415;p62"/>
            <p:cNvSpPr txBox="1"/>
            <p:nvPr/>
          </p:nvSpPr>
          <p:spPr>
            <a:xfrm>
              <a:off x="3993" y="2880"/>
              <a:ext cx="1746" cy="524"/>
            </a:xfrm>
            <a:prstGeom prst="rect">
              <a:avLst/>
            </a:prstGeom>
            <a:noFill/>
            <a:ln cap="flat" cmpd="sng" w="9525">
              <a:solidFill>
                <a:srgbClr val="7030A0"/>
              </a:solidFill>
              <a:prstDash val="solid"/>
              <a:miter lim="800000"/>
              <a:headEnd len="sm" w="sm" type="none"/>
              <a:tailEnd len="sm" w="sm" type="none"/>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Module testing (developer testing)</a:t>
              </a:r>
              <a:r>
                <a:rPr b="0" i="0" lang="en-US" sz="1800" u="none">
                  <a:solidFill>
                    <a:schemeClr val="dk1"/>
                  </a:solidFill>
                  <a:latin typeface="Gill Sans"/>
                  <a:ea typeface="Gill Sans"/>
                  <a:cs typeface="Gill Sans"/>
                  <a:sym typeface="Gill Sans"/>
                </a:rPr>
                <a:t> : Test each class, file, module, component</a:t>
              </a:r>
              <a:endParaRPr/>
            </a:p>
          </p:txBody>
        </p:sp>
      </p:grpSp>
      <p:grpSp>
        <p:nvGrpSpPr>
          <p:cNvPr id="416" name="Google Shape;416;p62"/>
          <p:cNvGrpSpPr/>
          <p:nvPr/>
        </p:nvGrpSpPr>
        <p:grpSpPr>
          <a:xfrm>
            <a:off x="2235200" y="3821112"/>
            <a:ext cx="6875462" cy="2587625"/>
            <a:chOff x="1408" y="2475"/>
            <a:chExt cx="4331" cy="1630"/>
          </a:xfrm>
        </p:grpSpPr>
        <p:sp>
          <p:nvSpPr>
            <p:cNvPr id="417" name="Google Shape;417;p62"/>
            <p:cNvSpPr txBox="1"/>
            <p:nvPr/>
          </p:nvSpPr>
          <p:spPr>
            <a:xfrm>
              <a:off x="3993" y="3602"/>
              <a:ext cx="1746" cy="503"/>
            </a:xfrm>
            <a:prstGeom prst="rect">
              <a:avLst/>
            </a:prstGeom>
            <a:noFill/>
            <a:ln cap="flat" cmpd="sng" w="9525">
              <a:solidFill>
                <a:srgbClr val="00FF00"/>
              </a:solidFill>
              <a:prstDash val="solid"/>
              <a:miter lim="800000"/>
              <a:headEnd len="sm" w="sm" type="none"/>
              <a:tailEnd len="sm" w="sm" type="none"/>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Unit testing (developer testing) </a:t>
              </a:r>
              <a:r>
                <a:rPr b="0" i="0" lang="en-US" sz="1800" u="none">
                  <a:solidFill>
                    <a:schemeClr val="dk1"/>
                  </a:solidFill>
                  <a:latin typeface="Gill Sans"/>
                  <a:ea typeface="Gill Sans"/>
                  <a:cs typeface="Gill Sans"/>
                  <a:sym typeface="Gill Sans"/>
                </a:rPr>
                <a:t>: Test each unit (method) individually</a:t>
              </a:r>
              <a:endParaRPr/>
            </a:p>
          </p:txBody>
        </p:sp>
        <p:grpSp>
          <p:nvGrpSpPr>
            <p:cNvPr id="418" name="Google Shape;418;p62"/>
            <p:cNvGrpSpPr/>
            <p:nvPr/>
          </p:nvGrpSpPr>
          <p:grpSpPr>
            <a:xfrm>
              <a:off x="1408" y="2475"/>
              <a:ext cx="2643" cy="1247"/>
              <a:chOff x="1408" y="2475"/>
              <a:chExt cx="2643" cy="1247"/>
            </a:xfrm>
          </p:grpSpPr>
          <p:cxnSp>
            <p:nvCxnSpPr>
              <p:cNvPr id="419" name="Google Shape;419;p62"/>
              <p:cNvCxnSpPr/>
              <p:nvPr/>
            </p:nvCxnSpPr>
            <p:spPr>
              <a:xfrm rot="10800000">
                <a:off x="1408" y="2881"/>
                <a:ext cx="2643" cy="841"/>
              </a:xfrm>
              <a:prstGeom prst="straightConnector1">
                <a:avLst/>
              </a:prstGeom>
              <a:noFill/>
              <a:ln cap="flat" cmpd="sng" w="28575">
                <a:solidFill>
                  <a:srgbClr val="00FF00"/>
                </a:solidFill>
                <a:prstDash val="solid"/>
                <a:miter lim="800000"/>
                <a:headEnd len="med" w="med" type="none"/>
                <a:tailEnd len="sm" w="sm" type="triangle"/>
              </a:ln>
            </p:spPr>
          </p:cxnSp>
          <p:cxnSp>
            <p:nvCxnSpPr>
              <p:cNvPr id="420" name="Google Shape;420;p62"/>
              <p:cNvCxnSpPr/>
              <p:nvPr/>
            </p:nvCxnSpPr>
            <p:spPr>
              <a:xfrm rot="10800000">
                <a:off x="1444" y="2489"/>
                <a:ext cx="341" cy="511"/>
              </a:xfrm>
              <a:prstGeom prst="straightConnector1">
                <a:avLst/>
              </a:prstGeom>
              <a:noFill/>
              <a:ln cap="flat" cmpd="sng" w="28575">
                <a:solidFill>
                  <a:srgbClr val="00FF00"/>
                </a:solidFill>
                <a:prstDash val="solid"/>
                <a:miter lim="800000"/>
                <a:headEnd len="med" w="med" type="none"/>
                <a:tailEnd len="sm" w="sm" type="triangle"/>
              </a:ln>
            </p:spPr>
          </p:cxnSp>
          <p:cxnSp>
            <p:nvCxnSpPr>
              <p:cNvPr id="421" name="Google Shape;421;p62"/>
              <p:cNvCxnSpPr/>
              <p:nvPr/>
            </p:nvCxnSpPr>
            <p:spPr>
              <a:xfrm flipH="1" rot="10800000">
                <a:off x="2152" y="2475"/>
                <a:ext cx="273" cy="652"/>
              </a:xfrm>
              <a:prstGeom prst="straightConnector1">
                <a:avLst/>
              </a:prstGeom>
              <a:noFill/>
              <a:ln cap="flat" cmpd="sng" w="28575">
                <a:solidFill>
                  <a:srgbClr val="00FF00"/>
                </a:solidFill>
                <a:prstDash val="solid"/>
                <a:miter lim="800000"/>
                <a:headEnd len="med" w="med" type="none"/>
                <a:tailEnd len="sm" w="sm" type="triangle"/>
              </a:ln>
            </p:spPr>
          </p:cxnSp>
          <p:cxnSp>
            <p:nvCxnSpPr>
              <p:cNvPr id="422" name="Google Shape;422;p62"/>
              <p:cNvCxnSpPr/>
              <p:nvPr/>
            </p:nvCxnSpPr>
            <p:spPr>
              <a:xfrm flipH="1" rot="10800000">
                <a:off x="2355" y="2866"/>
                <a:ext cx="148" cy="330"/>
              </a:xfrm>
              <a:prstGeom prst="straightConnector1">
                <a:avLst/>
              </a:prstGeom>
              <a:noFill/>
              <a:ln cap="flat" cmpd="sng" w="28575">
                <a:solidFill>
                  <a:srgbClr val="00FF00"/>
                </a:solidFill>
                <a:prstDash val="solid"/>
                <a:miter lim="800000"/>
                <a:headEnd len="med" w="med" type="none"/>
                <a:tailEnd len="sm" w="sm" type="triangle"/>
              </a:ln>
            </p:spPr>
          </p:cxnSp>
        </p:grpSp>
      </p:grpSp>
      <p:sp>
        <p:nvSpPr>
          <p:cNvPr id="423" name="Google Shape;423;p62"/>
          <p:cNvSpPr txBox="1"/>
          <p:nvPr/>
        </p:nvSpPr>
        <p:spPr>
          <a:xfrm>
            <a:off x="430212" y="5748337"/>
            <a:ext cx="5764212" cy="830262"/>
          </a:xfrm>
          <a:prstGeom prst="rect">
            <a:avLst/>
          </a:prstGeom>
          <a:solidFill>
            <a:srgbClr val="F2F2F2"/>
          </a:solidFill>
          <a:ln cap="flat" cmpd="sng" w="12700">
            <a:solidFill>
              <a:srgbClr val="C00000"/>
            </a:solidFill>
            <a:prstDash val="solid"/>
            <a:miter lim="800000"/>
            <a:headEnd len="sm" w="sm" type="none"/>
            <a:tailEnd len="sm" w="sm" type="none"/>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CC"/>
              </a:buClr>
              <a:buSzPts val="2400"/>
              <a:buFont typeface="Gill Sans"/>
              <a:buNone/>
            </a:pPr>
            <a:r>
              <a:rPr b="1" i="0" lang="en-US" sz="2400" u="none">
                <a:solidFill>
                  <a:srgbClr val="0000CC"/>
                </a:solidFill>
                <a:latin typeface="Gill Sans"/>
                <a:ea typeface="Gill Sans"/>
                <a:cs typeface="Gill Sans"/>
                <a:sym typeface="Gill Sans"/>
              </a:rPr>
              <a:t>This view </a:t>
            </a:r>
            <a:r>
              <a:rPr b="1" i="0" lang="en-US" sz="2400" u="none">
                <a:solidFill>
                  <a:srgbClr val="000000"/>
                </a:solidFill>
                <a:latin typeface="Gill Sans"/>
                <a:ea typeface="Gill Sans"/>
                <a:cs typeface="Gill Sans"/>
                <a:sym typeface="Gill Sans"/>
              </a:rPr>
              <a:t>obscures</a:t>
            </a:r>
            <a:r>
              <a:rPr b="1" i="0" lang="en-US" sz="2400" u="none">
                <a:solidFill>
                  <a:srgbClr val="0000CC"/>
                </a:solidFill>
                <a:latin typeface="Gill Sans"/>
                <a:ea typeface="Gill Sans"/>
                <a:cs typeface="Gill Sans"/>
                <a:sym typeface="Gill Sans"/>
              </a:rPr>
              <a:t> underlying similarities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3"/>
          <p:cNvSpPr txBox="1"/>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a:t>
            </a:r>
            <a:endParaRPr/>
          </a:p>
        </p:txBody>
      </p:sp>
      <p:sp>
        <p:nvSpPr>
          <p:cNvPr id="429" name="Google Shape;429;p6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Object-Oriented Testing Levels</a:t>
            </a:r>
            <a:endParaRPr/>
          </a:p>
        </p:txBody>
      </p:sp>
      <p:sp>
        <p:nvSpPr>
          <p:cNvPr id="430" name="Google Shape;430;p63"/>
          <p:cNvSpPr txBox="1"/>
          <p:nvPr/>
        </p:nvSpPr>
        <p:spPr>
          <a:xfrm>
            <a:off x="379412" y="2647950"/>
            <a:ext cx="2665412" cy="2935287"/>
          </a:xfrm>
          <a:prstGeom prst="rect">
            <a:avLst/>
          </a:prstGeom>
          <a:solidFill>
            <a:srgbClr val="95B74F"/>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1" name="Google Shape;431;p63"/>
          <p:cNvSpPr txBox="1"/>
          <p:nvPr/>
        </p:nvSpPr>
        <p:spPr>
          <a:xfrm>
            <a:off x="1208087" y="2873375"/>
            <a:ext cx="11160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CC"/>
              </a:buClr>
              <a:buSzPts val="2000"/>
              <a:buFont typeface="Arial"/>
              <a:buNone/>
            </a:pPr>
            <a:r>
              <a:rPr b="1" i="0" lang="en-US" sz="2000" u="none">
                <a:solidFill>
                  <a:srgbClr val="0000CC"/>
                </a:solidFill>
                <a:latin typeface="Arial"/>
                <a:ea typeface="Arial"/>
                <a:cs typeface="Arial"/>
                <a:sym typeface="Arial"/>
              </a:rPr>
              <a:t>Class A</a:t>
            </a:r>
            <a:endParaRPr/>
          </a:p>
        </p:txBody>
      </p:sp>
      <p:sp>
        <p:nvSpPr>
          <p:cNvPr id="432" name="Google Shape;432;p63"/>
          <p:cNvSpPr txBox="1"/>
          <p:nvPr/>
        </p:nvSpPr>
        <p:spPr>
          <a:xfrm>
            <a:off x="452437" y="3570287"/>
            <a:ext cx="1930400" cy="400050"/>
          </a:xfrm>
          <a:prstGeom prst="rect">
            <a:avLst/>
          </a:prstGeom>
          <a:solidFill>
            <a:srgbClr val="0347F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AFD00"/>
              </a:buClr>
              <a:buSzPts val="2000"/>
              <a:buFont typeface="Arial"/>
              <a:buNone/>
            </a:pPr>
            <a:r>
              <a:rPr b="1" i="0" lang="en-US" sz="2000" u="none">
                <a:solidFill>
                  <a:srgbClr val="FAFD00"/>
                </a:solidFill>
                <a:latin typeface="Arial"/>
                <a:ea typeface="Arial"/>
                <a:cs typeface="Arial"/>
                <a:sym typeface="Arial"/>
              </a:rPr>
              <a:t>method mA1()</a:t>
            </a:r>
            <a:endParaRPr/>
          </a:p>
        </p:txBody>
      </p:sp>
      <p:sp>
        <p:nvSpPr>
          <p:cNvPr id="433" name="Google Shape;433;p63"/>
          <p:cNvSpPr txBox="1"/>
          <p:nvPr/>
        </p:nvSpPr>
        <p:spPr>
          <a:xfrm>
            <a:off x="449262" y="4230687"/>
            <a:ext cx="1966912" cy="400050"/>
          </a:xfrm>
          <a:prstGeom prst="rect">
            <a:avLst/>
          </a:prstGeom>
          <a:solidFill>
            <a:srgbClr val="0347F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AFD00"/>
              </a:buClr>
              <a:buSzPts val="2000"/>
              <a:buFont typeface="Arial"/>
              <a:buNone/>
            </a:pPr>
            <a:r>
              <a:rPr b="1" i="0" lang="en-US" sz="2000" u="none">
                <a:solidFill>
                  <a:srgbClr val="FAFD00"/>
                </a:solidFill>
                <a:latin typeface="Arial"/>
                <a:ea typeface="Arial"/>
                <a:cs typeface="Arial"/>
                <a:sym typeface="Arial"/>
              </a:rPr>
              <a:t>method mA2()</a:t>
            </a:r>
            <a:endParaRPr/>
          </a:p>
        </p:txBody>
      </p:sp>
      <p:sp>
        <p:nvSpPr>
          <p:cNvPr id="434" name="Google Shape;434;p63"/>
          <p:cNvSpPr txBox="1"/>
          <p:nvPr/>
        </p:nvSpPr>
        <p:spPr>
          <a:xfrm>
            <a:off x="3605212" y="2647950"/>
            <a:ext cx="2665412" cy="2959100"/>
          </a:xfrm>
          <a:prstGeom prst="rect">
            <a:avLst/>
          </a:prstGeom>
          <a:solidFill>
            <a:srgbClr val="95B74F"/>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5" name="Google Shape;435;p63"/>
          <p:cNvSpPr txBox="1"/>
          <p:nvPr/>
        </p:nvSpPr>
        <p:spPr>
          <a:xfrm>
            <a:off x="4440237" y="2871787"/>
            <a:ext cx="11255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CC"/>
              </a:buClr>
              <a:buSzPts val="2000"/>
              <a:buFont typeface="Arial"/>
              <a:buNone/>
            </a:pPr>
            <a:r>
              <a:rPr b="1" i="0" lang="en-US" sz="2000" u="none">
                <a:solidFill>
                  <a:srgbClr val="0000CC"/>
                </a:solidFill>
                <a:latin typeface="Arial"/>
                <a:ea typeface="Arial"/>
                <a:cs typeface="Arial"/>
                <a:sym typeface="Arial"/>
              </a:rPr>
              <a:t>Class B</a:t>
            </a:r>
            <a:endParaRPr/>
          </a:p>
        </p:txBody>
      </p:sp>
      <p:sp>
        <p:nvSpPr>
          <p:cNvPr id="436" name="Google Shape;436;p63"/>
          <p:cNvSpPr txBox="1"/>
          <p:nvPr/>
        </p:nvSpPr>
        <p:spPr>
          <a:xfrm>
            <a:off x="3735387" y="3570287"/>
            <a:ext cx="2014537" cy="400050"/>
          </a:xfrm>
          <a:prstGeom prst="rect">
            <a:avLst/>
          </a:prstGeom>
          <a:solidFill>
            <a:srgbClr val="0347F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AFD00"/>
              </a:buClr>
              <a:buSzPts val="2000"/>
              <a:buFont typeface="Arial"/>
              <a:buNone/>
            </a:pPr>
            <a:r>
              <a:rPr b="1" i="0" lang="en-US" sz="2000" u="none">
                <a:solidFill>
                  <a:srgbClr val="FAFD00"/>
                </a:solidFill>
                <a:latin typeface="Arial"/>
                <a:ea typeface="Arial"/>
                <a:cs typeface="Arial"/>
                <a:sym typeface="Arial"/>
              </a:rPr>
              <a:t>method mB1()</a:t>
            </a:r>
            <a:endParaRPr/>
          </a:p>
        </p:txBody>
      </p:sp>
      <p:sp>
        <p:nvSpPr>
          <p:cNvPr id="437" name="Google Shape;437;p63"/>
          <p:cNvSpPr txBox="1"/>
          <p:nvPr/>
        </p:nvSpPr>
        <p:spPr>
          <a:xfrm>
            <a:off x="3735387" y="4230687"/>
            <a:ext cx="2090737" cy="400050"/>
          </a:xfrm>
          <a:prstGeom prst="rect">
            <a:avLst/>
          </a:prstGeom>
          <a:solidFill>
            <a:srgbClr val="0347F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AFD00"/>
              </a:buClr>
              <a:buSzPts val="2000"/>
              <a:buFont typeface="Arial"/>
              <a:buNone/>
            </a:pPr>
            <a:r>
              <a:rPr b="1" i="0" lang="en-US" sz="2000" u="none">
                <a:solidFill>
                  <a:srgbClr val="FAFD00"/>
                </a:solidFill>
                <a:latin typeface="Arial"/>
                <a:ea typeface="Arial"/>
                <a:cs typeface="Arial"/>
                <a:sym typeface="Arial"/>
              </a:rPr>
              <a:t>method mB2()</a:t>
            </a:r>
            <a:endParaRPr/>
          </a:p>
        </p:txBody>
      </p:sp>
      <p:cxnSp>
        <p:nvCxnSpPr>
          <p:cNvPr id="438" name="Google Shape;438;p63"/>
          <p:cNvCxnSpPr/>
          <p:nvPr/>
        </p:nvCxnSpPr>
        <p:spPr>
          <a:xfrm>
            <a:off x="1501775" y="3984625"/>
            <a:ext cx="0" cy="249237"/>
          </a:xfrm>
          <a:prstGeom prst="straightConnector1">
            <a:avLst/>
          </a:prstGeom>
          <a:noFill/>
          <a:ln cap="flat" cmpd="sng" w="28575">
            <a:solidFill>
              <a:srgbClr val="C00000"/>
            </a:solidFill>
            <a:prstDash val="solid"/>
            <a:miter lim="800000"/>
            <a:headEnd len="med" w="med" type="diamond"/>
            <a:tailEnd len="med" w="med" type="diamond"/>
          </a:ln>
        </p:spPr>
      </p:cxnSp>
      <p:cxnSp>
        <p:nvCxnSpPr>
          <p:cNvPr id="439" name="Google Shape;439;p63"/>
          <p:cNvCxnSpPr/>
          <p:nvPr/>
        </p:nvCxnSpPr>
        <p:spPr>
          <a:xfrm>
            <a:off x="2370137" y="3781425"/>
            <a:ext cx="1366837" cy="655637"/>
          </a:xfrm>
          <a:prstGeom prst="straightConnector1">
            <a:avLst/>
          </a:prstGeom>
          <a:noFill/>
          <a:ln cap="flat" cmpd="sng" w="28575">
            <a:solidFill>
              <a:srgbClr val="B9CDE5"/>
            </a:solidFill>
            <a:prstDash val="solid"/>
            <a:miter lim="800000"/>
            <a:headEnd len="med" w="med" type="diamond"/>
            <a:tailEnd len="med" w="med" type="diamond"/>
          </a:ln>
        </p:spPr>
      </p:cxnSp>
      <p:cxnSp>
        <p:nvCxnSpPr>
          <p:cNvPr id="440" name="Google Shape;440;p63"/>
          <p:cNvCxnSpPr/>
          <p:nvPr/>
        </p:nvCxnSpPr>
        <p:spPr>
          <a:xfrm flipH="1" rot="10800000">
            <a:off x="2416175" y="4448175"/>
            <a:ext cx="1320800" cy="44450"/>
          </a:xfrm>
          <a:prstGeom prst="straightConnector1">
            <a:avLst/>
          </a:prstGeom>
          <a:noFill/>
          <a:ln cap="flat" cmpd="sng" w="28575">
            <a:solidFill>
              <a:srgbClr val="B9CDE5"/>
            </a:solidFill>
            <a:prstDash val="solid"/>
            <a:miter lim="800000"/>
            <a:headEnd len="med" w="med" type="diamond"/>
            <a:tailEnd len="med" w="med" type="diamond"/>
          </a:ln>
        </p:spPr>
      </p:cxnSp>
      <p:cxnSp>
        <p:nvCxnSpPr>
          <p:cNvPr id="441" name="Google Shape;441;p63"/>
          <p:cNvCxnSpPr/>
          <p:nvPr/>
        </p:nvCxnSpPr>
        <p:spPr>
          <a:xfrm flipH="1" rot="10800000">
            <a:off x="2381250" y="3770312"/>
            <a:ext cx="1355725" cy="11112"/>
          </a:xfrm>
          <a:prstGeom prst="straightConnector1">
            <a:avLst/>
          </a:prstGeom>
          <a:noFill/>
          <a:ln cap="flat" cmpd="sng" w="28575">
            <a:solidFill>
              <a:srgbClr val="B9CDE5"/>
            </a:solidFill>
            <a:prstDash val="solid"/>
            <a:miter lim="800000"/>
            <a:headEnd len="med" w="med" type="diamond"/>
            <a:tailEnd len="med" w="med" type="diamond"/>
          </a:ln>
        </p:spPr>
      </p:cxnSp>
      <p:sp>
        <p:nvSpPr>
          <p:cNvPr id="442" name="Google Shape;442;p63"/>
          <p:cNvSpPr txBox="1"/>
          <p:nvPr/>
        </p:nvSpPr>
        <p:spPr>
          <a:xfrm>
            <a:off x="6286500" y="3405187"/>
            <a:ext cx="2857500" cy="1103312"/>
          </a:xfrm>
          <a:prstGeom prst="rect">
            <a:avLst/>
          </a:prstGeom>
          <a:noFill/>
          <a:ln>
            <a:noFill/>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Intra-class testing </a:t>
            </a:r>
            <a:r>
              <a:rPr b="0" i="0" lang="en-US" sz="1800" u="none">
                <a:solidFill>
                  <a:schemeClr val="dk1"/>
                </a:solidFill>
                <a:latin typeface="Gill Sans"/>
                <a:ea typeface="Gill Sans"/>
                <a:cs typeface="Gill Sans"/>
                <a:sym typeface="Gill Sans"/>
              </a:rPr>
              <a:t>: Test an entire class as sequences of calls</a:t>
            </a:r>
            <a:endParaRPr/>
          </a:p>
        </p:txBody>
      </p:sp>
      <p:cxnSp>
        <p:nvCxnSpPr>
          <p:cNvPr id="443" name="Google Shape;443;p63"/>
          <p:cNvCxnSpPr/>
          <p:nvPr/>
        </p:nvCxnSpPr>
        <p:spPr>
          <a:xfrm rot="10800000">
            <a:off x="5373687" y="3071812"/>
            <a:ext cx="1039812" cy="528637"/>
          </a:xfrm>
          <a:prstGeom prst="straightConnector1">
            <a:avLst/>
          </a:prstGeom>
          <a:noFill/>
          <a:ln cap="flat" cmpd="sng" w="28575">
            <a:solidFill>
              <a:srgbClr val="002060"/>
            </a:solidFill>
            <a:prstDash val="solid"/>
            <a:miter lim="800000"/>
            <a:headEnd len="med" w="med" type="none"/>
            <a:tailEnd len="sm" w="sm" type="triangle"/>
          </a:ln>
        </p:spPr>
      </p:cxnSp>
      <p:cxnSp>
        <p:nvCxnSpPr>
          <p:cNvPr id="444" name="Google Shape;444;p63"/>
          <p:cNvCxnSpPr/>
          <p:nvPr/>
        </p:nvCxnSpPr>
        <p:spPr>
          <a:xfrm rot="10800000">
            <a:off x="2160587" y="3071812"/>
            <a:ext cx="4256087" cy="528637"/>
          </a:xfrm>
          <a:prstGeom prst="straightConnector1">
            <a:avLst/>
          </a:prstGeom>
          <a:noFill/>
          <a:ln cap="flat" cmpd="sng" w="28575">
            <a:solidFill>
              <a:srgbClr val="002060"/>
            </a:solidFill>
            <a:prstDash val="solid"/>
            <a:miter lim="800000"/>
            <a:headEnd len="med" w="med" type="none"/>
            <a:tailEnd len="sm" w="sm" type="triangle"/>
          </a:ln>
        </p:spPr>
      </p:cxnSp>
      <p:sp>
        <p:nvSpPr>
          <p:cNvPr id="445" name="Google Shape;445;p63"/>
          <p:cNvSpPr txBox="1"/>
          <p:nvPr/>
        </p:nvSpPr>
        <p:spPr>
          <a:xfrm>
            <a:off x="1993900" y="1144587"/>
            <a:ext cx="2771775" cy="1057275"/>
          </a:xfrm>
          <a:prstGeom prst="rect">
            <a:avLst/>
          </a:prstGeom>
          <a:noFill/>
          <a:ln>
            <a:noFill/>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Inter-class testing </a:t>
            </a:r>
            <a:r>
              <a:rPr b="0" i="0" lang="en-US" sz="1800" u="none">
                <a:solidFill>
                  <a:schemeClr val="dk1"/>
                </a:solidFill>
                <a:latin typeface="Gill Sans"/>
                <a:ea typeface="Gill Sans"/>
                <a:cs typeface="Gill Sans"/>
                <a:sym typeface="Gill Sans"/>
              </a:rPr>
              <a:t>: Test multiple classes together</a:t>
            </a:r>
            <a:endParaRPr/>
          </a:p>
        </p:txBody>
      </p:sp>
      <p:sp>
        <p:nvSpPr>
          <p:cNvPr id="446" name="Google Shape;446;p63"/>
          <p:cNvSpPr/>
          <p:nvPr/>
        </p:nvSpPr>
        <p:spPr>
          <a:xfrm>
            <a:off x="1508125" y="4110037"/>
            <a:ext cx="4908550" cy="652462"/>
          </a:xfrm>
          <a:custGeom>
            <a:rect b="b" l="l" r="r" t="t"/>
            <a:pathLst>
              <a:path extrusionOk="0" h="959" w="2121">
                <a:moveTo>
                  <a:pt x="2121" y="959"/>
                </a:moveTo>
                <a:lnTo>
                  <a:pt x="0" y="0"/>
                </a:lnTo>
              </a:path>
            </a:pathLst>
          </a:custGeom>
          <a:noFill/>
          <a:ln cap="flat" cmpd="sng" w="28575">
            <a:solidFill>
              <a:srgbClr val="FF0000"/>
            </a:solidFill>
            <a:prstDash val="solid"/>
            <a:round/>
            <a:headEnd len="sm" w="sm" type="none"/>
            <a:tailEnd len="sm" w="sm"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7" name="Google Shape;447;p63"/>
          <p:cNvSpPr txBox="1"/>
          <p:nvPr/>
        </p:nvSpPr>
        <p:spPr>
          <a:xfrm>
            <a:off x="6286500" y="4572000"/>
            <a:ext cx="2857500" cy="831850"/>
          </a:xfrm>
          <a:prstGeom prst="rect">
            <a:avLst/>
          </a:prstGeom>
          <a:noFill/>
          <a:ln>
            <a:noFill/>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Inter-method testing </a:t>
            </a:r>
            <a:r>
              <a:rPr b="0" i="0" lang="en-US" sz="1800" u="none">
                <a:solidFill>
                  <a:schemeClr val="dk1"/>
                </a:solidFill>
                <a:latin typeface="Gill Sans"/>
                <a:ea typeface="Gill Sans"/>
                <a:cs typeface="Gill Sans"/>
                <a:sym typeface="Gill Sans"/>
              </a:rPr>
              <a:t>: Test pairs of methods in the same class</a:t>
            </a:r>
            <a:endParaRPr/>
          </a:p>
        </p:txBody>
      </p:sp>
      <p:sp>
        <p:nvSpPr>
          <p:cNvPr id="448" name="Google Shape;448;p63"/>
          <p:cNvSpPr txBox="1"/>
          <p:nvPr/>
        </p:nvSpPr>
        <p:spPr>
          <a:xfrm>
            <a:off x="6286500" y="5467350"/>
            <a:ext cx="2857500" cy="798512"/>
          </a:xfrm>
          <a:prstGeom prst="rect">
            <a:avLst/>
          </a:prstGeom>
          <a:noFill/>
          <a:ln>
            <a:noFill/>
          </a:ln>
        </p:spPr>
        <p:txBody>
          <a:bodyPr anchorCtr="0" anchor="t" bIns="46025" lIns="92075" spcFirstLastPara="1" rIns="92075" wrap="square" tIns="46025">
            <a:noAutofit/>
          </a:bodyPr>
          <a:lstStyle/>
          <a:p>
            <a:pPr indent="-285750" lvl="0" marL="285750" marR="0" rtl="0" algn="l">
              <a:lnSpc>
                <a:spcPct val="90000"/>
              </a:lnSpc>
              <a:spcBef>
                <a:spcPts val="0"/>
              </a:spcBef>
              <a:spcAft>
                <a:spcPts val="0"/>
              </a:spcAft>
              <a:buClr>
                <a:srgbClr val="0000CC"/>
              </a:buClr>
              <a:buSzPts val="1350"/>
              <a:buFont typeface="Arial"/>
              <a:buChar char="●"/>
            </a:pPr>
            <a:r>
              <a:rPr b="0" i="0" lang="en-US" sz="1800" u="none">
                <a:solidFill>
                  <a:srgbClr val="0000CC"/>
                </a:solidFill>
                <a:latin typeface="Gill Sans"/>
                <a:ea typeface="Gill Sans"/>
                <a:cs typeface="Gill Sans"/>
                <a:sym typeface="Gill Sans"/>
              </a:rPr>
              <a:t>Intra-method testing </a:t>
            </a:r>
            <a:r>
              <a:rPr b="0" i="0" lang="en-US" sz="1800" u="none">
                <a:solidFill>
                  <a:schemeClr val="dk1"/>
                </a:solidFill>
                <a:latin typeface="Gill Sans"/>
                <a:ea typeface="Gill Sans"/>
                <a:cs typeface="Gill Sans"/>
                <a:sym typeface="Gill Sans"/>
              </a:rPr>
              <a:t>: Test each method individually</a:t>
            </a:r>
            <a:endParaRPr/>
          </a:p>
        </p:txBody>
      </p:sp>
      <p:cxnSp>
        <p:nvCxnSpPr>
          <p:cNvPr id="449" name="Google Shape;449;p63"/>
          <p:cNvCxnSpPr/>
          <p:nvPr/>
        </p:nvCxnSpPr>
        <p:spPr>
          <a:xfrm rot="10800000">
            <a:off x="2235200" y="4573587"/>
            <a:ext cx="4168775" cy="1068387"/>
          </a:xfrm>
          <a:prstGeom prst="straightConnector1">
            <a:avLst/>
          </a:prstGeom>
          <a:noFill/>
          <a:ln cap="flat" cmpd="sng" w="28575">
            <a:solidFill>
              <a:srgbClr val="B9CDE5"/>
            </a:solidFill>
            <a:prstDash val="solid"/>
            <a:miter lim="800000"/>
            <a:headEnd len="med" w="med" type="none"/>
            <a:tailEnd len="sm" w="sm" type="triangle"/>
          </a:ln>
        </p:spPr>
      </p:cxnSp>
      <p:cxnSp>
        <p:nvCxnSpPr>
          <p:cNvPr id="450" name="Google Shape;450;p63"/>
          <p:cNvCxnSpPr/>
          <p:nvPr/>
        </p:nvCxnSpPr>
        <p:spPr>
          <a:xfrm rot="10800000">
            <a:off x="2292350" y="3951287"/>
            <a:ext cx="534987" cy="774700"/>
          </a:xfrm>
          <a:prstGeom prst="straightConnector1">
            <a:avLst/>
          </a:prstGeom>
          <a:noFill/>
          <a:ln cap="flat" cmpd="sng" w="28575">
            <a:solidFill>
              <a:srgbClr val="B9CDE5"/>
            </a:solidFill>
            <a:prstDash val="solid"/>
            <a:miter lim="800000"/>
            <a:headEnd len="med" w="med" type="none"/>
            <a:tailEnd len="sm" w="sm" type="triangle"/>
          </a:ln>
        </p:spPr>
      </p:cxnSp>
      <p:cxnSp>
        <p:nvCxnSpPr>
          <p:cNvPr id="451" name="Google Shape;451;p63"/>
          <p:cNvCxnSpPr/>
          <p:nvPr/>
        </p:nvCxnSpPr>
        <p:spPr>
          <a:xfrm flipH="1" rot="10800000">
            <a:off x="3443287" y="3929062"/>
            <a:ext cx="406400" cy="958850"/>
          </a:xfrm>
          <a:prstGeom prst="straightConnector1">
            <a:avLst/>
          </a:prstGeom>
          <a:noFill/>
          <a:ln cap="flat" cmpd="sng" w="28575">
            <a:solidFill>
              <a:srgbClr val="B9CDE5"/>
            </a:solidFill>
            <a:prstDash val="solid"/>
            <a:miter lim="800000"/>
            <a:headEnd len="med" w="med" type="none"/>
            <a:tailEnd len="sm" w="sm" type="triangle"/>
          </a:ln>
        </p:spPr>
      </p:cxnSp>
      <p:cxnSp>
        <p:nvCxnSpPr>
          <p:cNvPr id="452" name="Google Shape;452;p63"/>
          <p:cNvCxnSpPr/>
          <p:nvPr/>
        </p:nvCxnSpPr>
        <p:spPr>
          <a:xfrm flipH="1" rot="10800000">
            <a:off x="3781425" y="4549775"/>
            <a:ext cx="192087" cy="428625"/>
          </a:xfrm>
          <a:prstGeom prst="straightConnector1">
            <a:avLst/>
          </a:prstGeom>
          <a:noFill/>
          <a:ln cap="flat" cmpd="sng" w="28575">
            <a:solidFill>
              <a:srgbClr val="B9CDE5"/>
            </a:solidFill>
            <a:prstDash val="solid"/>
            <a:miter lim="800000"/>
            <a:headEnd len="med" w="med" type="none"/>
            <a:tailEnd len="sm" w="sm" type="triangle"/>
          </a:ln>
        </p:spPr>
      </p:cxnSp>
      <p:cxnSp>
        <p:nvCxnSpPr>
          <p:cNvPr id="453" name="Google Shape;453;p63"/>
          <p:cNvCxnSpPr/>
          <p:nvPr/>
        </p:nvCxnSpPr>
        <p:spPr>
          <a:xfrm>
            <a:off x="3311525" y="1771650"/>
            <a:ext cx="0" cy="1828800"/>
          </a:xfrm>
          <a:prstGeom prst="straightConnector1">
            <a:avLst/>
          </a:prstGeom>
          <a:noFill/>
          <a:ln cap="flat" cmpd="sng" w="28575">
            <a:solidFill>
              <a:srgbClr val="00FF00"/>
            </a:solidFill>
            <a:prstDash val="solid"/>
            <a:miter lim="800000"/>
            <a:headEnd len="med" w="med" type="none"/>
            <a:tailEnd len="sm" w="sm"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4"/>
          <p:cNvPicPr preferRelativeResize="0"/>
          <p:nvPr/>
        </p:nvPicPr>
        <p:blipFill rotWithShape="1">
          <a:blip r:embed="rId3">
            <a:alphaModFix/>
          </a:blip>
          <a:srcRect b="0" l="0" r="0" t="0"/>
          <a:stretch/>
        </p:blipFill>
        <p:spPr>
          <a:xfrm>
            <a:off x="762000" y="457200"/>
            <a:ext cx="7391400" cy="5346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5"/>
          <p:cNvPicPr preferRelativeResize="0"/>
          <p:nvPr/>
        </p:nvPicPr>
        <p:blipFill rotWithShape="1">
          <a:blip r:embed="rId3">
            <a:alphaModFix/>
          </a:blip>
          <a:srcRect b="0" l="0" r="0" t="0"/>
          <a:stretch/>
        </p:blipFill>
        <p:spPr>
          <a:xfrm>
            <a:off x="1676400" y="457200"/>
            <a:ext cx="5410200" cy="5861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b="0" l="0" r="0" t="0"/>
          <a:stretch/>
        </p:blipFill>
        <p:spPr>
          <a:xfrm>
            <a:off x="609600" y="420687"/>
            <a:ext cx="7620000" cy="57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67"/>
          <p:cNvPicPr preferRelativeResize="0"/>
          <p:nvPr/>
        </p:nvPicPr>
        <p:blipFill rotWithShape="1">
          <a:blip r:embed="rId3">
            <a:alphaModFix/>
          </a:blip>
          <a:srcRect b="0" l="0" r="0" t="0"/>
          <a:stretch/>
        </p:blipFill>
        <p:spPr>
          <a:xfrm>
            <a:off x="609600" y="762000"/>
            <a:ext cx="7454900" cy="2895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8"/>
          <p:cNvPicPr preferRelativeResize="0"/>
          <p:nvPr/>
        </p:nvPicPr>
        <p:blipFill rotWithShape="1">
          <a:blip r:embed="rId3">
            <a:alphaModFix/>
          </a:blip>
          <a:srcRect b="0" l="0" r="0" t="0"/>
          <a:stretch/>
        </p:blipFill>
        <p:spPr>
          <a:xfrm>
            <a:off x="609600" y="495300"/>
            <a:ext cx="7162800" cy="5302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9"/>
          <p:cNvPicPr preferRelativeResize="0"/>
          <p:nvPr/>
        </p:nvPicPr>
        <p:blipFill rotWithShape="1">
          <a:blip r:embed="rId3">
            <a:alphaModFix/>
          </a:blip>
          <a:srcRect b="0" l="0" r="0" t="0"/>
          <a:stretch/>
        </p:blipFill>
        <p:spPr>
          <a:xfrm>
            <a:off x="530225" y="609600"/>
            <a:ext cx="7318375" cy="5105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0"/>
          <p:cNvPicPr preferRelativeResize="0"/>
          <p:nvPr/>
        </p:nvPicPr>
        <p:blipFill rotWithShape="1">
          <a:blip r:embed="rId3">
            <a:alphaModFix/>
          </a:blip>
          <a:srcRect b="0" l="0" r="0" t="0"/>
          <a:stretch/>
        </p:blipFill>
        <p:spPr>
          <a:xfrm>
            <a:off x="685800" y="762000"/>
            <a:ext cx="7634287" cy="3505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71"/>
          <p:cNvPicPr preferRelativeResize="0"/>
          <p:nvPr/>
        </p:nvPicPr>
        <p:blipFill rotWithShape="1">
          <a:blip r:embed="rId3">
            <a:alphaModFix/>
          </a:blip>
          <a:srcRect b="0" l="0" r="0" t="0"/>
          <a:stretch/>
        </p:blipFill>
        <p:spPr>
          <a:xfrm>
            <a:off x="533400" y="381000"/>
            <a:ext cx="7459662" cy="571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b="0" l="0" r="0" t="0"/>
          <a:stretch/>
        </p:blipFill>
        <p:spPr>
          <a:xfrm>
            <a:off x="533400" y="381000"/>
            <a:ext cx="8258175" cy="5702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2"/>
          <p:cNvPicPr preferRelativeResize="0"/>
          <p:nvPr/>
        </p:nvPicPr>
        <p:blipFill rotWithShape="1">
          <a:blip r:embed="rId3">
            <a:alphaModFix/>
          </a:blip>
          <a:srcRect b="0" l="0" r="0" t="0"/>
          <a:stretch/>
        </p:blipFill>
        <p:spPr>
          <a:xfrm>
            <a:off x="762000" y="381000"/>
            <a:ext cx="6908800" cy="5181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3"/>
          <p:cNvPicPr preferRelativeResize="0"/>
          <p:nvPr/>
        </p:nvPicPr>
        <p:blipFill rotWithShape="1">
          <a:blip r:embed="rId3">
            <a:alphaModFix/>
          </a:blip>
          <a:srcRect b="0" l="0" r="0" t="0"/>
          <a:stretch/>
        </p:blipFill>
        <p:spPr>
          <a:xfrm>
            <a:off x="609600" y="381000"/>
            <a:ext cx="7593012" cy="4495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4"/>
          <p:cNvPicPr preferRelativeResize="0"/>
          <p:nvPr/>
        </p:nvPicPr>
        <p:blipFill rotWithShape="1">
          <a:blip r:embed="rId3">
            <a:alphaModFix/>
          </a:blip>
          <a:srcRect b="0" l="0" r="0" t="0"/>
          <a:stretch/>
        </p:blipFill>
        <p:spPr>
          <a:xfrm>
            <a:off x="609600" y="381000"/>
            <a:ext cx="7924800" cy="5664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5"/>
          <p:cNvPicPr preferRelativeResize="0"/>
          <p:nvPr/>
        </p:nvPicPr>
        <p:blipFill rotWithShape="1">
          <a:blip r:embed="rId3">
            <a:alphaModFix/>
          </a:blip>
          <a:srcRect b="0" l="0" r="0" t="0"/>
          <a:stretch/>
        </p:blipFill>
        <p:spPr>
          <a:xfrm>
            <a:off x="457200" y="457200"/>
            <a:ext cx="8048625" cy="5715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6"/>
          <p:cNvPicPr preferRelativeResize="0"/>
          <p:nvPr/>
        </p:nvPicPr>
        <p:blipFill rotWithShape="1">
          <a:blip r:embed="rId3">
            <a:alphaModFix/>
          </a:blip>
          <a:srcRect b="0" l="0" r="0" t="0"/>
          <a:stretch/>
        </p:blipFill>
        <p:spPr>
          <a:xfrm>
            <a:off x="609600" y="685800"/>
            <a:ext cx="7740650" cy="4724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7"/>
          <p:cNvPicPr preferRelativeResize="0"/>
          <p:nvPr/>
        </p:nvPicPr>
        <p:blipFill rotWithShape="1">
          <a:blip r:embed="rId3">
            <a:alphaModFix/>
          </a:blip>
          <a:srcRect b="0" l="0" r="0" t="0"/>
          <a:stretch/>
        </p:blipFill>
        <p:spPr>
          <a:xfrm>
            <a:off x="381000" y="609600"/>
            <a:ext cx="8228012" cy="3962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78"/>
          <p:cNvPicPr preferRelativeResize="0"/>
          <p:nvPr/>
        </p:nvPicPr>
        <p:blipFill rotWithShape="1">
          <a:blip r:embed="rId3">
            <a:alphaModFix/>
          </a:blip>
          <a:srcRect b="0" l="0" r="0" t="0"/>
          <a:stretch/>
        </p:blipFill>
        <p:spPr>
          <a:xfrm>
            <a:off x="533400" y="533400"/>
            <a:ext cx="7526337" cy="4953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79"/>
          <p:cNvPicPr preferRelativeResize="0"/>
          <p:nvPr/>
        </p:nvPicPr>
        <p:blipFill rotWithShape="1">
          <a:blip r:embed="rId3">
            <a:alphaModFix/>
          </a:blip>
          <a:srcRect b="0" l="0" r="0" t="0"/>
          <a:stretch/>
        </p:blipFill>
        <p:spPr>
          <a:xfrm>
            <a:off x="381000" y="609600"/>
            <a:ext cx="8305800" cy="5410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80"/>
          <p:cNvPicPr preferRelativeResize="0"/>
          <p:nvPr/>
        </p:nvPicPr>
        <p:blipFill rotWithShape="1">
          <a:blip r:embed="rId3">
            <a:alphaModFix/>
          </a:blip>
          <a:srcRect b="0" l="0" r="0" t="0"/>
          <a:stretch/>
        </p:blipFill>
        <p:spPr>
          <a:xfrm>
            <a:off x="609600" y="685800"/>
            <a:ext cx="7959725" cy="4953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81"/>
          <p:cNvPicPr preferRelativeResize="0"/>
          <p:nvPr/>
        </p:nvPicPr>
        <p:blipFill rotWithShape="1">
          <a:blip r:embed="rId3">
            <a:alphaModFix/>
          </a:blip>
          <a:srcRect b="0" l="0" r="0" t="0"/>
          <a:stretch/>
        </p:blipFill>
        <p:spPr>
          <a:xfrm>
            <a:off x="990600" y="685800"/>
            <a:ext cx="7223125" cy="518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3">
            <a:alphaModFix/>
          </a:blip>
          <a:srcRect b="0" l="0" r="0" t="0"/>
          <a:stretch/>
        </p:blipFill>
        <p:spPr>
          <a:xfrm>
            <a:off x="533400" y="228600"/>
            <a:ext cx="8062912" cy="628491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82"/>
          <p:cNvPicPr preferRelativeResize="0"/>
          <p:nvPr/>
        </p:nvPicPr>
        <p:blipFill rotWithShape="1">
          <a:blip r:embed="rId3">
            <a:alphaModFix/>
          </a:blip>
          <a:srcRect b="0" l="0" r="0" t="0"/>
          <a:stretch/>
        </p:blipFill>
        <p:spPr>
          <a:xfrm>
            <a:off x="838200" y="609600"/>
            <a:ext cx="7643812" cy="4953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83"/>
          <p:cNvPicPr preferRelativeResize="0"/>
          <p:nvPr/>
        </p:nvPicPr>
        <p:blipFill rotWithShape="1">
          <a:blip r:embed="rId3">
            <a:alphaModFix/>
          </a:blip>
          <a:srcRect b="0" l="0" r="0" t="0"/>
          <a:stretch/>
        </p:blipFill>
        <p:spPr>
          <a:xfrm>
            <a:off x="914400" y="533400"/>
            <a:ext cx="6172200" cy="5222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84"/>
          <p:cNvPicPr preferRelativeResize="0"/>
          <p:nvPr/>
        </p:nvPicPr>
        <p:blipFill rotWithShape="1">
          <a:blip r:embed="rId3">
            <a:alphaModFix/>
          </a:blip>
          <a:srcRect b="0" l="0" r="0" t="0"/>
          <a:stretch/>
        </p:blipFill>
        <p:spPr>
          <a:xfrm>
            <a:off x="685800" y="457200"/>
            <a:ext cx="6629400" cy="3314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85"/>
          <p:cNvPicPr preferRelativeResize="0"/>
          <p:nvPr/>
        </p:nvPicPr>
        <p:blipFill rotWithShape="1">
          <a:blip r:embed="rId3">
            <a:alphaModFix/>
          </a:blip>
          <a:srcRect b="0" l="0" r="0" t="0"/>
          <a:stretch/>
        </p:blipFill>
        <p:spPr>
          <a:xfrm>
            <a:off x="533400" y="533400"/>
            <a:ext cx="7713662" cy="3124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86"/>
          <p:cNvPicPr preferRelativeResize="0"/>
          <p:nvPr/>
        </p:nvPicPr>
        <p:blipFill rotWithShape="1">
          <a:blip r:embed="rId3">
            <a:alphaModFix/>
          </a:blip>
          <a:srcRect b="0" l="0" r="0" t="0"/>
          <a:stretch/>
        </p:blipFill>
        <p:spPr>
          <a:xfrm>
            <a:off x="762000" y="533400"/>
            <a:ext cx="7231062" cy="4267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87"/>
          <p:cNvPicPr preferRelativeResize="0"/>
          <p:nvPr/>
        </p:nvPicPr>
        <p:blipFill rotWithShape="1">
          <a:blip r:embed="rId3">
            <a:alphaModFix/>
          </a:blip>
          <a:srcRect b="0" l="0" r="0" t="0"/>
          <a:stretch/>
        </p:blipFill>
        <p:spPr>
          <a:xfrm>
            <a:off x="1295400" y="762000"/>
            <a:ext cx="6302375" cy="5105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88"/>
          <p:cNvPicPr preferRelativeResize="0"/>
          <p:nvPr/>
        </p:nvPicPr>
        <p:blipFill rotWithShape="1">
          <a:blip r:embed="rId3">
            <a:alphaModFix/>
          </a:blip>
          <a:srcRect b="0" l="0" r="0" t="0"/>
          <a:stretch/>
        </p:blipFill>
        <p:spPr>
          <a:xfrm>
            <a:off x="762000" y="533400"/>
            <a:ext cx="6858000" cy="5581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89"/>
          <p:cNvPicPr preferRelativeResize="0"/>
          <p:nvPr/>
        </p:nvPicPr>
        <p:blipFill rotWithShape="1">
          <a:blip r:embed="rId3">
            <a:alphaModFix/>
          </a:blip>
          <a:srcRect b="0" l="0" r="0" t="0"/>
          <a:stretch/>
        </p:blipFill>
        <p:spPr>
          <a:xfrm>
            <a:off x="609600" y="381000"/>
            <a:ext cx="7772400" cy="549751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90"/>
          <p:cNvPicPr preferRelativeResize="0"/>
          <p:nvPr/>
        </p:nvPicPr>
        <p:blipFill rotWithShape="1">
          <a:blip r:embed="rId3">
            <a:alphaModFix/>
          </a:blip>
          <a:srcRect b="0" l="0" r="0" t="0"/>
          <a:stretch/>
        </p:blipFill>
        <p:spPr>
          <a:xfrm>
            <a:off x="533400" y="381000"/>
            <a:ext cx="7861300" cy="5486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91"/>
          <p:cNvPicPr preferRelativeResize="0"/>
          <p:nvPr/>
        </p:nvPicPr>
        <p:blipFill rotWithShape="1">
          <a:blip r:embed="rId3">
            <a:alphaModFix/>
          </a:blip>
          <a:srcRect b="0" l="0" r="0" t="0"/>
          <a:stretch/>
        </p:blipFill>
        <p:spPr>
          <a:xfrm>
            <a:off x="990600" y="685800"/>
            <a:ext cx="6324600" cy="518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b="0" l="0" r="0" t="0"/>
          <a:stretch/>
        </p:blipFill>
        <p:spPr>
          <a:xfrm>
            <a:off x="228600" y="304800"/>
            <a:ext cx="8562975" cy="571341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92"/>
          <p:cNvPicPr preferRelativeResize="0"/>
          <p:nvPr/>
        </p:nvPicPr>
        <p:blipFill rotWithShape="1">
          <a:blip r:embed="rId3">
            <a:alphaModFix/>
          </a:blip>
          <a:srcRect b="0" l="0" r="0" t="0"/>
          <a:stretch/>
        </p:blipFill>
        <p:spPr>
          <a:xfrm>
            <a:off x="609600" y="762000"/>
            <a:ext cx="7239000" cy="4279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93"/>
          <p:cNvPicPr preferRelativeResize="0"/>
          <p:nvPr/>
        </p:nvPicPr>
        <p:blipFill rotWithShape="1">
          <a:blip r:embed="rId3">
            <a:alphaModFix/>
          </a:blip>
          <a:srcRect b="0" l="0" r="0" t="0"/>
          <a:stretch/>
        </p:blipFill>
        <p:spPr>
          <a:xfrm>
            <a:off x="304800" y="838200"/>
            <a:ext cx="8383587" cy="2971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94"/>
          <p:cNvPicPr preferRelativeResize="0"/>
          <p:nvPr/>
        </p:nvPicPr>
        <p:blipFill rotWithShape="1">
          <a:blip r:embed="rId3">
            <a:alphaModFix/>
          </a:blip>
          <a:srcRect b="0" l="0" r="0" t="0"/>
          <a:stretch/>
        </p:blipFill>
        <p:spPr>
          <a:xfrm>
            <a:off x="609600" y="762000"/>
            <a:ext cx="7907337" cy="4191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95"/>
          <p:cNvPicPr preferRelativeResize="0"/>
          <p:nvPr/>
        </p:nvPicPr>
        <p:blipFill rotWithShape="1">
          <a:blip r:embed="rId3">
            <a:alphaModFix/>
          </a:blip>
          <a:srcRect b="0" l="0" r="0" t="0"/>
          <a:stretch/>
        </p:blipFill>
        <p:spPr>
          <a:xfrm>
            <a:off x="762000" y="609600"/>
            <a:ext cx="7391400" cy="4937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96"/>
          <p:cNvPicPr preferRelativeResize="0"/>
          <p:nvPr/>
        </p:nvPicPr>
        <p:blipFill rotWithShape="1">
          <a:blip r:embed="rId3">
            <a:alphaModFix/>
          </a:blip>
          <a:srcRect b="0" l="0" r="0" t="0"/>
          <a:stretch/>
        </p:blipFill>
        <p:spPr>
          <a:xfrm>
            <a:off x="609600" y="609600"/>
            <a:ext cx="7747000" cy="3962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97"/>
          <p:cNvPicPr preferRelativeResize="0"/>
          <p:nvPr/>
        </p:nvPicPr>
        <p:blipFill rotWithShape="1">
          <a:blip r:embed="rId3">
            <a:alphaModFix/>
          </a:blip>
          <a:srcRect b="0" l="0" r="0" t="0"/>
          <a:stretch/>
        </p:blipFill>
        <p:spPr>
          <a:xfrm>
            <a:off x="609600" y="838200"/>
            <a:ext cx="7516812" cy="2743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98"/>
          <p:cNvPicPr preferRelativeResize="0"/>
          <p:nvPr/>
        </p:nvPicPr>
        <p:blipFill rotWithShape="1">
          <a:blip r:embed="rId3">
            <a:alphaModFix/>
          </a:blip>
          <a:srcRect b="0" l="0" r="0" t="0"/>
          <a:stretch/>
        </p:blipFill>
        <p:spPr>
          <a:xfrm>
            <a:off x="533400" y="533400"/>
            <a:ext cx="7797800" cy="3962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99"/>
          <p:cNvPicPr preferRelativeResize="0"/>
          <p:nvPr/>
        </p:nvPicPr>
        <p:blipFill rotWithShape="1">
          <a:blip r:embed="rId3">
            <a:alphaModFix/>
          </a:blip>
          <a:srcRect b="0" l="0" r="0" t="0"/>
          <a:stretch/>
        </p:blipFill>
        <p:spPr>
          <a:xfrm>
            <a:off x="838200" y="685800"/>
            <a:ext cx="6858000" cy="496728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100"/>
          <p:cNvPicPr preferRelativeResize="0"/>
          <p:nvPr/>
        </p:nvPicPr>
        <p:blipFill rotWithShape="1">
          <a:blip r:embed="rId3">
            <a:alphaModFix/>
          </a:blip>
          <a:srcRect b="0" l="0" r="0" t="0"/>
          <a:stretch/>
        </p:blipFill>
        <p:spPr>
          <a:xfrm>
            <a:off x="609600" y="381000"/>
            <a:ext cx="7391400" cy="53022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101"/>
          <p:cNvPicPr preferRelativeResize="0"/>
          <p:nvPr/>
        </p:nvPicPr>
        <p:blipFill rotWithShape="1">
          <a:blip r:embed="rId3">
            <a:alphaModFix/>
          </a:blip>
          <a:srcRect b="0" l="0" r="0" t="0"/>
          <a:stretch/>
        </p:blipFill>
        <p:spPr>
          <a:xfrm>
            <a:off x="685800" y="533400"/>
            <a:ext cx="7239000" cy="543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Calibri"/>
              <a:buNone/>
            </a:pPr>
            <a:r>
              <a:rPr b="1" i="0" lang="en-US" sz="5400" u="none">
                <a:solidFill>
                  <a:schemeClr val="dk1"/>
                </a:solidFill>
                <a:latin typeface="Calibri"/>
                <a:ea typeface="Calibri"/>
                <a:cs typeface="Calibri"/>
                <a:sym typeface="Calibri"/>
              </a:rPr>
              <a:t>Terminology</a:t>
            </a:r>
            <a:endParaRPr/>
          </a:p>
        </p:txBody>
      </p:sp>
      <p:sp>
        <p:nvSpPr>
          <p:cNvPr id="133" name="Google Shape;133;p21"/>
          <p:cNvSpPr txBox="1"/>
          <p:nvPr>
            <p:ph idx="1" type="body"/>
          </p:nvPr>
        </p:nvSpPr>
        <p:spPr>
          <a:xfrm>
            <a:off x="457200" y="1143000"/>
            <a:ext cx="8229600" cy="45259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Mistake</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24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52400" lvl="0" marL="0" marR="0" rtl="0" algn="just">
              <a:lnSpc>
                <a:spcPct val="100000"/>
              </a:lnSpc>
              <a:spcBef>
                <a:spcPts val="480"/>
              </a:spcBef>
              <a:spcAft>
                <a:spcPts val="0"/>
              </a:spcAft>
              <a:buClr>
                <a:schemeClr val="dk2"/>
              </a:buClr>
              <a:buSzPts val="2400"/>
              <a:buFont typeface="Arial"/>
              <a:buChar char="•"/>
            </a:pPr>
            <a:r>
              <a:rPr b="0" i="0" lang="en-US" sz="2400" u="none" cap="none" strike="noStrike">
                <a:solidFill>
                  <a:schemeClr val="dk2"/>
                </a:solidFill>
                <a:latin typeface="Calibri"/>
                <a:ea typeface="Calibri"/>
                <a:cs typeface="Calibri"/>
                <a:sym typeface="Calibri"/>
              </a:rPr>
              <a:t>A human action that produces an incorrect result</a:t>
            </a:r>
            <a:endParaRPr/>
          </a:p>
          <a:p>
            <a:pPr indent="-152400" lvl="0" marL="0" marR="0" rtl="0" algn="just">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example, the type </a:t>
            </a:r>
            <a:r>
              <a:rPr b="0" i="1" lang="en-US" sz="2400" u="none" cap="none" strike="noStrike">
                <a:solidFill>
                  <a:schemeClr val="dk1"/>
                </a:solidFill>
                <a:latin typeface="Calibri"/>
                <a:ea typeface="Calibri"/>
                <a:cs typeface="Calibri"/>
                <a:sym typeface="Calibri"/>
              </a:rPr>
              <a:t>integer</a:t>
            </a:r>
            <a:r>
              <a:rPr b="0" i="0" lang="en-US" sz="2400" u="none" cap="none" strike="noStrike">
                <a:solidFill>
                  <a:schemeClr val="dk1"/>
                </a:solidFill>
                <a:latin typeface="Calibri"/>
                <a:ea typeface="Calibri"/>
                <a:cs typeface="Calibri"/>
                <a:sym typeface="Calibri"/>
              </a:rPr>
              <a:t> is used instead of </a:t>
            </a:r>
            <a:r>
              <a:rPr b="0" i="1" lang="en-US" sz="2400" u="none" cap="none" strike="noStrike">
                <a:solidFill>
                  <a:schemeClr val="dk1"/>
                </a:solidFill>
                <a:latin typeface="Calibri"/>
                <a:ea typeface="Calibri"/>
                <a:cs typeface="Calibri"/>
                <a:sym typeface="Calibri"/>
              </a:rPr>
              <a:t>double</a:t>
            </a:r>
            <a:r>
              <a:rPr b="0" i="0" lang="en-US" sz="2400" u="none" cap="none" strike="noStrike">
                <a:solidFill>
                  <a:schemeClr val="dk1"/>
                </a:solidFill>
                <a:latin typeface="Calibri"/>
                <a:ea typeface="Calibri"/>
                <a:cs typeface="Calibri"/>
                <a:sym typeface="Calibri"/>
              </a:rPr>
              <a:t> causing loss of information during execution.</a:t>
            </a:r>
            <a:endParaRPr/>
          </a:p>
          <a:p>
            <a:pPr indent="0" lvl="0" marL="0" marR="0" rtl="0" algn="just">
              <a:lnSpc>
                <a:spcPct val="100000"/>
              </a:lnSpc>
              <a:spcBef>
                <a:spcPts val="400"/>
              </a:spcBef>
              <a:spcAft>
                <a:spcPts val="0"/>
              </a:spcAft>
              <a:buClr>
                <a:schemeClr val="dk1"/>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just">
              <a:lnSpc>
                <a:spcPct val="100000"/>
              </a:lnSpc>
              <a:spcBef>
                <a:spcPts val="56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Fault / Defect</a:t>
            </a:r>
            <a:endParaRPr b="0" i="0" sz="2800" u="none" cap="none" strike="noStrike">
              <a:solidFill>
                <a:schemeClr val="dk1"/>
              </a:solidFill>
              <a:latin typeface="Calibri"/>
              <a:ea typeface="Calibri"/>
              <a:cs typeface="Calibri"/>
              <a:sym typeface="Calibri"/>
            </a:endParaRPr>
          </a:p>
          <a:p>
            <a:pPr indent="0" lvl="0" marL="0" marR="0" rtl="0" algn="just">
              <a:lnSpc>
                <a:spcPct val="100000"/>
              </a:lnSpc>
              <a:spcBef>
                <a:spcPts val="180"/>
              </a:spcBef>
              <a:spcAft>
                <a:spcPts val="0"/>
              </a:spcAft>
              <a:buClr>
                <a:schemeClr val="dk1"/>
              </a:buClr>
              <a:buSzPts val="900"/>
              <a:buFont typeface="Arial"/>
              <a:buNone/>
            </a:pPr>
            <a:r>
              <a:t/>
            </a:r>
            <a:endParaRPr b="0" i="0" sz="900" u="none" cap="none" strike="noStrike">
              <a:solidFill>
                <a:schemeClr val="dk1"/>
              </a:solidFill>
              <a:latin typeface="Calibri"/>
              <a:ea typeface="Calibri"/>
              <a:cs typeface="Calibri"/>
              <a:sym typeface="Calibri"/>
            </a:endParaRPr>
          </a:p>
          <a:p>
            <a:pPr indent="-152400" lvl="0" marL="0" marR="0" rtl="0" algn="just">
              <a:lnSpc>
                <a:spcPct val="100000"/>
              </a:lnSpc>
              <a:spcBef>
                <a:spcPts val="480"/>
              </a:spcBef>
              <a:spcAft>
                <a:spcPts val="0"/>
              </a:spcAft>
              <a:buClr>
                <a:schemeClr val="dk2"/>
              </a:buClr>
              <a:buSzPts val="2400"/>
              <a:buFont typeface="Arial"/>
              <a:buChar char="•"/>
            </a:pPr>
            <a:r>
              <a:rPr b="0" i="0" lang="en-US" sz="2400" u="none" cap="none" strike="noStrike">
                <a:solidFill>
                  <a:schemeClr val="dk2"/>
                </a:solidFill>
                <a:latin typeface="Calibri"/>
                <a:ea typeface="Calibri"/>
                <a:cs typeface="Calibri"/>
                <a:sym typeface="Calibri"/>
              </a:rPr>
              <a:t>Fault is a software defect </a:t>
            </a:r>
            <a:r>
              <a:rPr b="0" i="0" lang="en-US" sz="2400" u="none" cap="none" strike="noStrike">
                <a:solidFill>
                  <a:schemeClr val="dk1"/>
                </a:solidFill>
                <a:latin typeface="Calibri"/>
                <a:ea typeface="Calibri"/>
                <a:cs typeface="Calibri"/>
                <a:sym typeface="Calibri"/>
              </a:rPr>
              <a:t>(incorrect step, process or data definition) </a:t>
            </a:r>
            <a:r>
              <a:rPr b="0" i="0" lang="en-US" sz="2400" u="none" cap="none" strike="noStrike">
                <a:solidFill>
                  <a:srgbClr val="FF0000"/>
                </a:solidFill>
                <a:latin typeface="Calibri"/>
                <a:ea typeface="Calibri"/>
                <a:cs typeface="Calibri"/>
                <a:sym typeface="Calibri"/>
              </a:rPr>
              <a:t>that causes a failure</a:t>
            </a:r>
            <a:r>
              <a:rPr b="0" i="0" lang="en-US" sz="2400" u="none" cap="none" strike="noStrike">
                <a:solidFill>
                  <a:schemeClr val="dk1"/>
                </a:solidFill>
                <a:latin typeface="Calibri"/>
                <a:ea typeface="Calibri"/>
                <a:cs typeface="Calibri"/>
                <a:sym typeface="Calibri"/>
              </a:rPr>
              <a:t>. Example, </a:t>
            </a:r>
            <a:r>
              <a:rPr b="0" i="1" lang="en-US" sz="2400" u="none" cap="none" strike="noStrike">
                <a:solidFill>
                  <a:schemeClr val="dk1"/>
                </a:solidFill>
                <a:latin typeface="Calibri"/>
                <a:ea typeface="Calibri"/>
                <a:cs typeface="Calibri"/>
                <a:sym typeface="Calibri"/>
              </a:rPr>
              <a:t>infinite program loop</a:t>
            </a:r>
            <a:r>
              <a:rPr b="0" i="0" lang="en-US" sz="2400" u="none" cap="none" strike="noStrike">
                <a:solidFill>
                  <a:schemeClr val="dk1"/>
                </a:solidFill>
                <a:latin typeface="Calibri"/>
                <a:ea typeface="Calibri"/>
                <a:cs typeface="Calibri"/>
                <a:sym typeface="Calibri"/>
              </a:rPr>
              <a:t>.</a:t>
            </a:r>
            <a:endParaRPr/>
          </a:p>
          <a:p>
            <a:pPr indent="-152400" lvl="0" marL="0" marR="0" rtl="0" algn="just">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adjudged cause of failure is called a fault. Example: A failure may be cause by a defective block of code.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102"/>
          <p:cNvPicPr preferRelativeResize="0"/>
          <p:nvPr/>
        </p:nvPicPr>
        <p:blipFill rotWithShape="1">
          <a:blip r:embed="rId3">
            <a:alphaModFix/>
          </a:blip>
          <a:srcRect b="0" l="0" r="0" t="0"/>
          <a:stretch/>
        </p:blipFill>
        <p:spPr>
          <a:xfrm>
            <a:off x="457200" y="762000"/>
            <a:ext cx="7543800" cy="47815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03"/>
          <p:cNvPicPr preferRelativeResize="0"/>
          <p:nvPr/>
        </p:nvPicPr>
        <p:blipFill rotWithShape="1">
          <a:blip r:embed="rId3">
            <a:alphaModFix/>
          </a:blip>
          <a:srcRect b="0" l="0" r="0" t="0"/>
          <a:stretch/>
        </p:blipFill>
        <p:spPr>
          <a:xfrm>
            <a:off x="533400" y="457200"/>
            <a:ext cx="7656512" cy="5334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104"/>
          <p:cNvPicPr preferRelativeResize="0"/>
          <p:nvPr/>
        </p:nvPicPr>
        <p:blipFill rotWithShape="1">
          <a:blip r:embed="rId3">
            <a:alphaModFix/>
          </a:blip>
          <a:srcRect b="0" l="0" r="0" t="0"/>
          <a:stretch/>
        </p:blipFill>
        <p:spPr>
          <a:xfrm>
            <a:off x="381000" y="533400"/>
            <a:ext cx="8148637" cy="5562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105"/>
          <p:cNvPicPr preferRelativeResize="0"/>
          <p:nvPr/>
        </p:nvPicPr>
        <p:blipFill rotWithShape="1">
          <a:blip r:embed="rId3">
            <a:alphaModFix/>
          </a:blip>
          <a:srcRect b="0" l="0" r="0" t="0"/>
          <a:stretch/>
        </p:blipFill>
        <p:spPr>
          <a:xfrm>
            <a:off x="762000" y="533400"/>
            <a:ext cx="7440612" cy="525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